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0"/>
  </p:notesMasterIdLst>
  <p:sldIdLst>
    <p:sldId id="256" r:id="rId3"/>
    <p:sldId id="296" r:id="rId4"/>
    <p:sldId id="292" r:id="rId5"/>
    <p:sldId id="299" r:id="rId6"/>
    <p:sldId id="297" r:id="rId7"/>
    <p:sldId id="300" r:id="rId8"/>
    <p:sldId id="301" r:id="rId9"/>
    <p:sldId id="302" r:id="rId10"/>
    <p:sldId id="305" r:id="rId11"/>
    <p:sldId id="290" r:id="rId12"/>
    <p:sldId id="298" r:id="rId13"/>
    <p:sldId id="291" r:id="rId14"/>
    <p:sldId id="287" r:id="rId15"/>
    <p:sldId id="293" r:id="rId16"/>
    <p:sldId id="288" r:id="rId17"/>
    <p:sldId id="294" r:id="rId18"/>
    <p:sldId id="263" r:id="rId19"/>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90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9F08A6-191A-4983-A3C6-D03319974B37}" v="83" dt="2022-05-09T16:31:26.0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734" y="11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4CCB3563-B21F-4472-A953-CA98BFE318F2}" type="datetimeFigureOut">
              <a:rPr lang="en-US" smtClean="0"/>
              <a:t>9/27/2022</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B8C36D78-C19F-4765-8B7F-2FE8BFF07D6C}" type="slidenum">
              <a:rPr lang="en-US" smtClean="0"/>
              <a:t>‹#›</a:t>
            </a:fld>
            <a:endParaRPr lang="en-US"/>
          </a:p>
        </p:txBody>
      </p:sp>
    </p:spTree>
    <p:extLst>
      <p:ext uri="{BB962C8B-B14F-4D97-AF65-F5344CB8AC3E}">
        <p14:creationId xmlns:p14="http://schemas.microsoft.com/office/powerpoint/2010/main" val="830410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9550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93236"/>
            <a:ext cx="7886700" cy="488205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lvl1pPr>
          </a:lstStyle>
          <a:p>
            <a:fld id="{E2FB73DA-5FDE-45B5-BAA4-C61223CC44F6}" type="slidenum">
              <a:rPr lang="en-US" smtClean="0"/>
              <a:pPr/>
              <a:t>‹#›</a:t>
            </a:fld>
            <a:endParaRPr lang="en-US"/>
          </a:p>
        </p:txBody>
      </p:sp>
      <p:sp>
        <p:nvSpPr>
          <p:cNvPr id="9"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162006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58072"/>
            <a:ext cx="3867150" cy="4808257"/>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58073"/>
            <a:ext cx="3867150" cy="479032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60B18D57-13A5-4968-950D-8FEF41FA4399}" type="slidenum">
              <a:rPr lang="en-US" smtClean="0"/>
              <a:t>‹#›</a:t>
            </a:fld>
            <a:endParaRPr lang="en-US"/>
          </a:p>
        </p:txBody>
      </p:sp>
      <p:sp>
        <p:nvSpPr>
          <p:cNvPr id="10"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594664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0B18D57-13A5-4968-950D-8FEF41FA4399}" type="slidenum">
              <a:rPr lang="en-US" smtClean="0"/>
              <a:t>‹#›</a:t>
            </a:fld>
            <a:endParaRPr lang="en-US"/>
          </a:p>
        </p:txBody>
      </p:sp>
      <p:sp>
        <p:nvSpPr>
          <p:cNvPr id="10" name="Table Placeholder 9"/>
          <p:cNvSpPr>
            <a:spLocks noGrp="1"/>
          </p:cNvSpPr>
          <p:nvPr>
            <p:ph type="tbl" sz="quarter" idx="13"/>
          </p:nvPr>
        </p:nvSpPr>
        <p:spPr>
          <a:xfrm>
            <a:off x="609600" y="1524000"/>
            <a:ext cx="7905749" cy="4724400"/>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a:p>
        </p:txBody>
      </p:sp>
      <p:sp>
        <p:nvSpPr>
          <p:cNvPr id="11"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13681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60B18D57-13A5-4968-950D-8FEF41FA4399}" type="slidenum">
              <a:rPr lang="en-US" smtClean="0"/>
              <a:t>‹#›</a:t>
            </a:fld>
            <a:endParaRPr lang="en-US"/>
          </a:p>
        </p:txBody>
      </p:sp>
      <p:sp>
        <p:nvSpPr>
          <p:cNvPr id="11" name="Chart Placeholder 10"/>
          <p:cNvSpPr>
            <a:spLocks noGrp="1"/>
          </p:cNvSpPr>
          <p:nvPr>
            <p:ph type="chart" sz="quarter" idx="11"/>
          </p:nvPr>
        </p:nvSpPr>
        <p:spPr>
          <a:xfrm>
            <a:off x="645459" y="1515035"/>
            <a:ext cx="7869891" cy="466192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a:p>
        </p:txBody>
      </p:sp>
      <p:sp>
        <p:nvSpPr>
          <p:cNvPr id="12"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685688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B18D57-13A5-4968-950D-8FEF41FA4399}" type="slidenum">
              <a:rPr lang="en-US" smtClean="0"/>
              <a:t>‹#›</a:t>
            </a:fld>
            <a:endParaRPr lang="en-US"/>
          </a:p>
        </p:txBody>
      </p:sp>
      <p:sp>
        <p:nvSpPr>
          <p:cNvPr id="8"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12392177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rotWithShape="1">
          <a:blip r:embed="rId3">
            <a:extLst>
              <a:ext uri="{28A0092B-C50C-407E-A947-70E740481C1C}">
                <a14:useLocalDpi xmlns:a14="http://schemas.microsoft.com/office/drawing/2010/main" val="0"/>
              </a:ext>
            </a:extLst>
          </a:blip>
          <a:srcRect l="28941"/>
          <a:stretch/>
        </p:blipFill>
        <p:spPr>
          <a:xfrm>
            <a:off x="1" y="0"/>
            <a:ext cx="3859110" cy="6858000"/>
          </a:xfrm>
          <a:prstGeom prst="rect">
            <a:avLst/>
          </a:prstGeom>
        </p:spPr>
      </p:pic>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854401" y="623548"/>
            <a:ext cx="3494500" cy="1221785"/>
          </a:xfrm>
          <a:prstGeom prst="rect">
            <a:avLst/>
          </a:prstGeom>
        </p:spPr>
      </p:pic>
    </p:spTree>
    <p:extLst>
      <p:ext uri="{BB962C8B-B14F-4D97-AF65-F5344CB8AC3E}">
        <p14:creationId xmlns:p14="http://schemas.microsoft.com/office/powerpoint/2010/main" val="3038192845"/>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1252728"/>
            <a:ext cx="9144000" cy="56052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60B18D57-13A5-4968-950D-8FEF41FA4399}" type="slidenum">
              <a:rPr lang="en-US" smtClean="0"/>
              <a:pPr/>
              <a:t>‹#›</a:t>
            </a:fld>
            <a:endParaRPr lang="en-US"/>
          </a:p>
        </p:txBody>
      </p:sp>
      <p:cxnSp>
        <p:nvCxnSpPr>
          <p:cNvPr id="5" name="Straight Connector 4"/>
          <p:cNvCxnSpPr/>
          <p:nvPr userDrawn="1"/>
        </p:nvCxnSpPr>
        <p:spPr>
          <a:xfrm>
            <a:off x="0" y="1243584"/>
            <a:ext cx="9144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797845" y="273873"/>
            <a:ext cx="1977485" cy="691983"/>
          </a:xfrm>
          <a:prstGeom prst="rect">
            <a:avLst/>
          </a:prstGeom>
        </p:spPr>
      </p:pic>
    </p:spTree>
    <p:extLst>
      <p:ext uri="{BB962C8B-B14F-4D97-AF65-F5344CB8AC3E}">
        <p14:creationId xmlns:p14="http://schemas.microsoft.com/office/powerpoint/2010/main" val="2365841268"/>
      </p:ext>
    </p:extLst>
  </p:cSld>
  <p:clrMap bg1="lt1" tx1="dk1" bg2="lt2" tx2="dk2" accent1="accent1" accent2="accent2" accent3="accent3" accent4="accent4" accent5="accent5" accent6="accent6" hlink="hlink" folHlink="folHlink"/>
  <p:sldLayoutIdLst>
    <p:sldLayoutId id="2147483674" r:id="rId1"/>
    <p:sldLayoutId id="2147483676" r:id="rId2"/>
    <p:sldLayoutId id="2147483680" r:id="rId3"/>
    <p:sldLayoutId id="2147483681" r:id="rId4"/>
    <p:sldLayoutId id="2147483678" r:id="rId5"/>
  </p:sldLayoutIdLst>
  <p:hf hdr="0" ftr="0" dt="0"/>
  <p:txStyles>
    <p:titleStyle>
      <a:lvl1pPr algn="l" defTabSz="914400" rtl="0" eaLnBrk="1" latinLnBrk="0" hangingPunct="1">
        <a:lnSpc>
          <a:spcPct val="90000"/>
        </a:lnSpc>
        <a:spcBef>
          <a:spcPct val="0"/>
        </a:spcBef>
        <a:buNone/>
        <a:defRPr sz="40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98839" y="3350342"/>
            <a:ext cx="6027174" cy="1077218"/>
          </a:xfrm>
          <a:prstGeom prst="rect">
            <a:avLst/>
          </a:prstGeom>
          <a:noFill/>
        </p:spPr>
        <p:txBody>
          <a:bodyPr wrap="square" rtlCol="0">
            <a:spAutoFit/>
          </a:bodyPr>
          <a:lstStyle/>
          <a:p>
            <a:pPr algn="r"/>
            <a:r>
              <a:rPr lang="en-US" sz="3200" b="1" dirty="0">
                <a:latin typeface="Times New Roman" panose="02020603050405020304" pitchFamily="18" charset="0"/>
                <a:cs typeface="Times New Roman" panose="02020603050405020304" pitchFamily="18" charset="0"/>
              </a:rPr>
              <a:t>Chaplain Services and Conducting A Memorial Service</a:t>
            </a:r>
          </a:p>
        </p:txBody>
      </p:sp>
      <p:sp>
        <p:nvSpPr>
          <p:cNvPr id="3" name="TextBox 2">
            <a:extLst>
              <a:ext uri="{FF2B5EF4-FFF2-40B4-BE49-F238E27FC236}">
                <a16:creationId xmlns:a16="http://schemas.microsoft.com/office/drawing/2014/main" id="{3E121193-6FB9-478A-7654-8F96054C5FE0}"/>
              </a:ext>
            </a:extLst>
          </p:cNvPr>
          <p:cNvSpPr txBox="1"/>
          <p:nvPr/>
        </p:nvSpPr>
        <p:spPr>
          <a:xfrm>
            <a:off x="4572000" y="5748188"/>
            <a:ext cx="4434036" cy="646331"/>
          </a:xfrm>
          <a:prstGeom prst="rect">
            <a:avLst/>
          </a:prstGeom>
          <a:noFill/>
        </p:spPr>
        <p:txBody>
          <a:bodyPr wrap="square" rtlCol="0">
            <a:spAutoFit/>
          </a:bodyPr>
          <a:lstStyle/>
          <a:p>
            <a:pPr algn="r"/>
            <a:r>
              <a:rPr lang="en-US" dirty="0">
                <a:latin typeface="Times New Roman" panose="02020603050405020304" pitchFamily="18" charset="0"/>
                <a:cs typeface="Times New Roman" panose="02020603050405020304" pitchFamily="18" charset="0"/>
              </a:rPr>
              <a:t>Foy Day</a:t>
            </a:r>
          </a:p>
          <a:p>
            <a:pPr algn="r"/>
            <a:r>
              <a:rPr lang="en-US" dirty="0">
                <a:latin typeface="Times New Roman" panose="02020603050405020304" pitchFamily="18" charset="0"/>
                <a:cs typeface="Times New Roman" panose="02020603050405020304" pitchFamily="18" charset="0"/>
              </a:rPr>
              <a:t>Department of Texas Chaplain</a:t>
            </a:r>
          </a:p>
        </p:txBody>
      </p:sp>
    </p:spTree>
    <p:extLst>
      <p:ext uri="{BB962C8B-B14F-4D97-AF65-F5344CB8AC3E}">
        <p14:creationId xmlns:p14="http://schemas.microsoft.com/office/powerpoint/2010/main" val="1307898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B596A5-8965-B227-CD1B-019161DD02EE}"/>
              </a:ext>
            </a:extLst>
          </p:cNvPr>
          <p:cNvSpPr>
            <a:spLocks noGrp="1"/>
          </p:cNvSpPr>
          <p:nvPr>
            <p:ph idx="1"/>
          </p:nvPr>
        </p:nvSpPr>
        <p:spPr/>
        <p:txBody>
          <a:bodyPr/>
          <a:lstStyle/>
          <a:p>
            <a:pPr>
              <a:spcBef>
                <a:spcPts val="0"/>
              </a:spcBef>
            </a:pPr>
            <a:r>
              <a:rPr lang="en-US" dirty="0"/>
              <a:t>Draping of the Charter</a:t>
            </a:r>
          </a:p>
          <a:p>
            <a:pPr>
              <a:spcBef>
                <a:spcPts val="0"/>
              </a:spcBef>
            </a:pPr>
            <a:endParaRPr lang="en-US" dirty="0"/>
          </a:p>
          <a:p>
            <a:pPr>
              <a:spcBef>
                <a:spcPts val="0"/>
              </a:spcBef>
            </a:pPr>
            <a:r>
              <a:rPr lang="en-US" dirty="0"/>
              <a:t>Memorial Service</a:t>
            </a:r>
          </a:p>
          <a:p>
            <a:pPr>
              <a:spcBef>
                <a:spcPts val="0"/>
              </a:spcBef>
            </a:pPr>
            <a:endParaRPr lang="en-US" dirty="0"/>
          </a:p>
          <a:p>
            <a:pPr>
              <a:spcBef>
                <a:spcPts val="0"/>
              </a:spcBef>
            </a:pPr>
            <a:r>
              <a:rPr lang="en-US" dirty="0"/>
              <a:t>Burial Service</a:t>
            </a:r>
          </a:p>
          <a:p>
            <a:pPr>
              <a:spcBef>
                <a:spcPts val="0"/>
              </a:spcBef>
            </a:pPr>
            <a:endParaRPr lang="en-US" dirty="0"/>
          </a:p>
          <a:p>
            <a:pPr>
              <a:spcBef>
                <a:spcPts val="0"/>
              </a:spcBef>
            </a:pPr>
            <a:r>
              <a:rPr lang="en-US" dirty="0"/>
              <a:t>Memorial Day</a:t>
            </a:r>
          </a:p>
          <a:p>
            <a:pPr>
              <a:spcBef>
                <a:spcPts val="0"/>
              </a:spcBef>
            </a:pPr>
            <a:endParaRPr lang="en-US" dirty="0"/>
          </a:p>
          <a:p>
            <a:pPr>
              <a:spcBef>
                <a:spcPts val="0"/>
              </a:spcBef>
            </a:pPr>
            <a:r>
              <a:rPr lang="en-US" dirty="0"/>
              <a:t>Honor Guards</a:t>
            </a:r>
          </a:p>
          <a:p>
            <a:endParaRPr lang="en-US" dirty="0"/>
          </a:p>
          <a:p>
            <a:endParaRPr lang="en-US" dirty="0"/>
          </a:p>
          <a:p>
            <a:endParaRPr lang="en-US" dirty="0"/>
          </a:p>
          <a:p>
            <a:endParaRPr lang="en-US" dirty="0"/>
          </a:p>
          <a:p>
            <a:endParaRPr lang="en-US" dirty="0"/>
          </a:p>
        </p:txBody>
      </p:sp>
      <p:sp>
        <p:nvSpPr>
          <p:cNvPr id="2" name="Slide Number Placeholder 1">
            <a:extLst>
              <a:ext uri="{FF2B5EF4-FFF2-40B4-BE49-F238E27FC236}">
                <a16:creationId xmlns:a16="http://schemas.microsoft.com/office/drawing/2014/main" id="{D266FB9E-0E7A-D11C-A489-CC02933503A6}"/>
              </a:ext>
            </a:extLst>
          </p:cNvPr>
          <p:cNvSpPr>
            <a:spLocks noGrp="1"/>
          </p:cNvSpPr>
          <p:nvPr>
            <p:ph type="sldNum" sz="quarter" idx="12"/>
          </p:nvPr>
        </p:nvSpPr>
        <p:spPr/>
        <p:txBody>
          <a:bodyPr/>
          <a:lstStyle/>
          <a:p>
            <a:fld id="{60B18D57-13A5-4968-950D-8FEF41FA4399}" type="slidenum">
              <a:rPr lang="en-US" smtClean="0"/>
              <a:t>10</a:t>
            </a:fld>
            <a:endParaRPr lang="en-US"/>
          </a:p>
        </p:txBody>
      </p:sp>
      <p:sp>
        <p:nvSpPr>
          <p:cNvPr id="4" name="Title 3">
            <a:extLst>
              <a:ext uri="{FF2B5EF4-FFF2-40B4-BE49-F238E27FC236}">
                <a16:creationId xmlns:a16="http://schemas.microsoft.com/office/drawing/2014/main" id="{72F6143B-E380-9FD9-569B-D120A46B57E9}"/>
              </a:ext>
            </a:extLst>
          </p:cNvPr>
          <p:cNvSpPr>
            <a:spLocks noGrp="1"/>
          </p:cNvSpPr>
          <p:nvPr>
            <p:ph type="title"/>
          </p:nvPr>
        </p:nvSpPr>
        <p:spPr/>
        <p:txBody>
          <a:bodyPr/>
          <a:lstStyle/>
          <a:p>
            <a:r>
              <a:rPr lang="en-US" dirty="0"/>
              <a:t>Types of Memorial Services	</a:t>
            </a:r>
          </a:p>
        </p:txBody>
      </p:sp>
    </p:spTree>
    <p:extLst>
      <p:ext uri="{BB962C8B-B14F-4D97-AF65-F5344CB8AC3E}">
        <p14:creationId xmlns:p14="http://schemas.microsoft.com/office/powerpoint/2010/main" val="1509127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CC4DEFE8-3FDF-9870-2E64-BDBDA7AF8E2B}"/>
              </a:ext>
            </a:extLst>
          </p:cNvPr>
          <p:cNvSpPr>
            <a:spLocks noGrp="1"/>
          </p:cNvSpPr>
          <p:nvPr>
            <p:ph idx="1"/>
          </p:nvPr>
        </p:nvSpPr>
        <p:spPr>
          <a:xfrm>
            <a:off x="540160" y="1656854"/>
            <a:ext cx="7886700" cy="4882058"/>
          </a:xfrm>
        </p:spPr>
        <p:txBody>
          <a:bodyPr/>
          <a:lstStyle/>
          <a:p>
            <a:r>
              <a:rPr lang="en-US" dirty="0"/>
              <a:t>Remembrance</a:t>
            </a:r>
          </a:p>
          <a:p>
            <a:pPr lvl="1"/>
            <a:r>
              <a:rPr lang="en-US" sz="1800" dirty="0">
                <a:solidFill>
                  <a:srgbClr val="333333"/>
                </a:solidFill>
                <a:effectLst/>
                <a:latin typeface="Arial" panose="020B0604020202020204" pitchFamily="34" charset="0"/>
                <a:ea typeface="Times New Roman" panose="02020603050405020304" pitchFamily="18" charset="0"/>
              </a:rPr>
              <a:t>The world will little note, nor long remember what we say, but it can never forget what they did here, to remember is to commemorate.</a:t>
            </a:r>
          </a:p>
          <a:p>
            <a:pPr marL="457200" lvl="1" indent="0">
              <a:buNone/>
            </a:pPr>
            <a:endParaRPr lang="en-US" dirty="0"/>
          </a:p>
          <a:p>
            <a:r>
              <a:rPr lang="en-US" dirty="0"/>
              <a:t>Recognition</a:t>
            </a:r>
          </a:p>
          <a:p>
            <a:pPr lvl="1"/>
            <a:r>
              <a:rPr lang="en-US" sz="1800" dirty="0">
                <a:solidFill>
                  <a:srgbClr val="333333"/>
                </a:solidFill>
                <a:effectLst/>
                <a:latin typeface="Arial" panose="020B0604020202020204" pitchFamily="34" charset="0"/>
                <a:ea typeface="Times New Roman" panose="02020603050405020304" pitchFamily="18" charset="0"/>
              </a:rPr>
              <a:t>Words sometimes taken for granted unless they are defended.” By recognizing those who have made the ultimate sacrifice on the battlefield, the nation acknowledges them for their love of God and country.</a:t>
            </a:r>
          </a:p>
          <a:p>
            <a:pPr marL="457200" lvl="1" indent="0">
              <a:buNone/>
            </a:pPr>
            <a:endParaRPr lang="en-US" dirty="0"/>
          </a:p>
          <a:p>
            <a:r>
              <a:rPr lang="en-US" dirty="0"/>
              <a:t>Respect</a:t>
            </a:r>
          </a:p>
          <a:p>
            <a:pPr lvl="1"/>
            <a:r>
              <a:rPr lang="en-US"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Never fail to respect the war dead for their immense sacrifices.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endParaRPr lang="en-US" dirty="0"/>
          </a:p>
        </p:txBody>
      </p:sp>
      <p:sp>
        <p:nvSpPr>
          <p:cNvPr id="4" name="Slide Number Placeholder 3">
            <a:extLst>
              <a:ext uri="{FF2B5EF4-FFF2-40B4-BE49-F238E27FC236}">
                <a16:creationId xmlns:a16="http://schemas.microsoft.com/office/drawing/2014/main" id="{D7646257-668C-9776-AE5C-84D0E2EBF361}"/>
              </a:ext>
            </a:extLst>
          </p:cNvPr>
          <p:cNvSpPr>
            <a:spLocks noGrp="1"/>
          </p:cNvSpPr>
          <p:nvPr>
            <p:ph type="sldNum" sz="quarter" idx="12"/>
          </p:nvPr>
        </p:nvSpPr>
        <p:spPr/>
        <p:txBody>
          <a:bodyPr/>
          <a:lstStyle/>
          <a:p>
            <a:fld id="{60B18D57-13A5-4968-950D-8FEF41FA4399}" type="slidenum">
              <a:rPr lang="en-US" smtClean="0"/>
              <a:t>11</a:t>
            </a:fld>
            <a:endParaRPr lang="en-US"/>
          </a:p>
        </p:txBody>
      </p:sp>
      <p:sp>
        <p:nvSpPr>
          <p:cNvPr id="6" name="Title 5">
            <a:extLst>
              <a:ext uri="{FF2B5EF4-FFF2-40B4-BE49-F238E27FC236}">
                <a16:creationId xmlns:a16="http://schemas.microsoft.com/office/drawing/2014/main" id="{C381C484-2DC6-72AE-107A-87EC8C3BA764}"/>
              </a:ext>
            </a:extLst>
          </p:cNvPr>
          <p:cNvSpPr>
            <a:spLocks noGrp="1"/>
          </p:cNvSpPr>
          <p:nvPr>
            <p:ph type="title"/>
          </p:nvPr>
        </p:nvSpPr>
        <p:spPr>
          <a:xfrm>
            <a:off x="126663" y="136525"/>
            <a:ext cx="6746086" cy="1337766"/>
          </a:xfrm>
        </p:spPr>
        <p:txBody>
          <a:bodyPr/>
          <a:lstStyle/>
          <a:p>
            <a:r>
              <a:rPr lang="en-US" dirty="0"/>
              <a:t>But First…</a:t>
            </a:r>
            <a:br>
              <a:rPr lang="en-US" dirty="0"/>
            </a:br>
            <a:r>
              <a:rPr lang="en-US" dirty="0"/>
              <a:t>Three “R’s” of a Memorial Service</a:t>
            </a:r>
          </a:p>
        </p:txBody>
      </p:sp>
      <p:sp>
        <p:nvSpPr>
          <p:cNvPr id="10" name="TextBox 9">
            <a:extLst>
              <a:ext uri="{FF2B5EF4-FFF2-40B4-BE49-F238E27FC236}">
                <a16:creationId xmlns:a16="http://schemas.microsoft.com/office/drawing/2014/main" id="{CE051E15-327D-9A04-0454-AEAAAC002AD9}"/>
              </a:ext>
            </a:extLst>
          </p:cNvPr>
          <p:cNvSpPr txBox="1"/>
          <p:nvPr/>
        </p:nvSpPr>
        <p:spPr>
          <a:xfrm>
            <a:off x="1061885" y="6467559"/>
            <a:ext cx="8593392" cy="253916"/>
          </a:xfrm>
          <a:prstGeom prst="rect">
            <a:avLst/>
          </a:prstGeom>
          <a:noFill/>
        </p:spPr>
        <p:txBody>
          <a:bodyPr wrap="square">
            <a:spAutoFit/>
          </a:bodyPr>
          <a:lstStyle/>
          <a:p>
            <a:r>
              <a:rPr lang="en-US" sz="1050" dirty="0"/>
              <a:t>https://www.vfw.org/media-and-events/latest-releases/archives/2013/7/three-rs-the-essence-of-a-memorial-service</a:t>
            </a:r>
          </a:p>
        </p:txBody>
      </p:sp>
    </p:spTree>
    <p:extLst>
      <p:ext uri="{BB962C8B-B14F-4D97-AF65-F5344CB8AC3E}">
        <p14:creationId xmlns:p14="http://schemas.microsoft.com/office/powerpoint/2010/main" val="215343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20FD69-6F9F-A312-4137-18ED1A37F182}"/>
              </a:ext>
            </a:extLst>
          </p:cNvPr>
          <p:cNvSpPr>
            <a:spLocks noGrp="1"/>
          </p:cNvSpPr>
          <p:nvPr>
            <p:ph idx="1"/>
          </p:nvPr>
        </p:nvSpPr>
        <p:spPr/>
        <p:txBody>
          <a:bodyPr/>
          <a:lstStyle/>
          <a:p>
            <a:r>
              <a:rPr lang="en-US" sz="2800" dirty="0"/>
              <a:t>Page 112 in Ritual</a:t>
            </a:r>
          </a:p>
          <a:p>
            <a:pPr marL="0" indent="0">
              <a:buNone/>
            </a:pPr>
            <a:endParaRPr lang="en-US" sz="1600" dirty="0"/>
          </a:p>
          <a:p>
            <a:pPr lvl="1"/>
            <a:r>
              <a:rPr lang="en-US" sz="1800" dirty="0"/>
              <a:t>IAW the 62</a:t>
            </a:r>
            <a:r>
              <a:rPr lang="en-US" sz="1800" baseline="30000" dirty="0"/>
              <a:t>nd</a:t>
            </a:r>
            <a:r>
              <a:rPr lang="en-US" sz="1800" dirty="0"/>
              <a:t> VFW National Convention, Resolution 183, mandate provides that—"charters should be draped for 30 days for </a:t>
            </a:r>
            <a:r>
              <a:rPr lang="en-US" sz="1800" b="1" u="sng" dirty="0"/>
              <a:t>all</a:t>
            </a:r>
            <a:r>
              <a:rPr lang="en-US" sz="1800" dirty="0"/>
              <a:t> deceased comrades.“</a:t>
            </a:r>
          </a:p>
          <a:p>
            <a:pPr lvl="1"/>
            <a:endParaRPr lang="en-US" sz="1800" dirty="0"/>
          </a:p>
          <a:p>
            <a:pPr lvl="1"/>
            <a:r>
              <a:rPr lang="en-US" sz="1800" dirty="0"/>
              <a:t>Once learned of a Comrade’s death a motion from the floor is made to drape the charter or the Commander requests ceremony.  Once seconded and passed The commander requests the OOD drape the charter.</a:t>
            </a:r>
          </a:p>
          <a:p>
            <a:pPr marL="457200" lvl="1" indent="0">
              <a:buNone/>
            </a:pPr>
            <a:endParaRPr lang="en-US" sz="1800" dirty="0"/>
          </a:p>
          <a:p>
            <a:pPr marL="0" indent="0">
              <a:buNone/>
            </a:pPr>
            <a:r>
              <a:rPr lang="en-US" sz="2200" b="1" dirty="0"/>
              <a:t>After 30 days:</a:t>
            </a:r>
          </a:p>
          <a:p>
            <a:pPr lvl="1"/>
            <a:r>
              <a:rPr lang="en-US" sz="1800" dirty="0"/>
              <a:t>After the 30 days an Undraping of the Charter ceremony may be performed: After motion from floor, or Commander requests ceremony:</a:t>
            </a:r>
          </a:p>
        </p:txBody>
      </p:sp>
      <p:sp>
        <p:nvSpPr>
          <p:cNvPr id="2" name="Slide Number Placeholder 1"/>
          <p:cNvSpPr>
            <a:spLocks noGrp="1"/>
          </p:cNvSpPr>
          <p:nvPr>
            <p:ph type="sldNum" sz="quarter" idx="12"/>
          </p:nvPr>
        </p:nvSpPr>
        <p:spPr/>
        <p:txBody>
          <a:bodyPr/>
          <a:lstStyle/>
          <a:p>
            <a:fld id="{60B18D57-13A5-4968-950D-8FEF41FA4399}" type="slidenum">
              <a:rPr lang="en-US" smtClean="0"/>
              <a:t>12</a:t>
            </a:fld>
            <a:endParaRPr lang="en-US"/>
          </a:p>
        </p:txBody>
      </p:sp>
      <p:sp>
        <p:nvSpPr>
          <p:cNvPr id="4" name="Title 3"/>
          <p:cNvSpPr>
            <a:spLocks noGrp="1"/>
          </p:cNvSpPr>
          <p:nvPr>
            <p:ph type="title"/>
          </p:nvPr>
        </p:nvSpPr>
        <p:spPr/>
        <p:txBody>
          <a:bodyPr/>
          <a:lstStyle/>
          <a:p>
            <a:r>
              <a:rPr lang="en-US" dirty="0"/>
              <a:t>Draping the Charter</a:t>
            </a:r>
          </a:p>
        </p:txBody>
      </p:sp>
    </p:spTree>
    <p:extLst>
      <p:ext uri="{BB962C8B-B14F-4D97-AF65-F5344CB8AC3E}">
        <p14:creationId xmlns:p14="http://schemas.microsoft.com/office/powerpoint/2010/main" val="1580215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20FD69-6F9F-A312-4137-18ED1A37F182}"/>
              </a:ext>
            </a:extLst>
          </p:cNvPr>
          <p:cNvSpPr>
            <a:spLocks noGrp="1"/>
          </p:cNvSpPr>
          <p:nvPr>
            <p:ph idx="1"/>
          </p:nvPr>
        </p:nvSpPr>
        <p:spPr>
          <a:xfrm>
            <a:off x="285135" y="1258529"/>
            <a:ext cx="8711381" cy="5211097"/>
          </a:xfrm>
        </p:spPr>
        <p:txBody>
          <a:bodyPr/>
          <a:lstStyle/>
          <a:p>
            <a:r>
              <a:rPr lang="en-US" sz="2800" dirty="0"/>
              <a:t>Page 74 in Ritual</a:t>
            </a:r>
          </a:p>
          <a:p>
            <a:pPr marL="0" indent="0">
              <a:buNone/>
            </a:pPr>
            <a:endParaRPr lang="en-US" sz="1100" dirty="0"/>
          </a:p>
          <a:p>
            <a:pPr lvl="1"/>
            <a:r>
              <a:rPr lang="en-US" sz="2400" dirty="0"/>
              <a:t>In applying to Departments or Posts "Commander-in-Chief" refers to "Commander" and "Chief of Staff" refers to "officer of the day," etc.</a:t>
            </a:r>
          </a:p>
          <a:p>
            <a:pPr marL="457200" lvl="1" indent="0">
              <a:buNone/>
            </a:pPr>
            <a:endParaRPr lang="en-US" sz="2400" dirty="0"/>
          </a:p>
          <a:p>
            <a:pPr lvl="1"/>
            <a:r>
              <a:rPr lang="en-US" sz="2400" dirty="0"/>
              <a:t>Roll Call of Posts</a:t>
            </a:r>
          </a:p>
          <a:p>
            <a:pPr lvl="2"/>
            <a:r>
              <a:rPr lang="en-US" sz="2000" dirty="0"/>
              <a:t>Post Commander states name, service and date of death.</a:t>
            </a:r>
          </a:p>
          <a:p>
            <a:pPr lvl="2"/>
            <a:endParaRPr lang="en-US" sz="2000" dirty="0"/>
          </a:p>
          <a:p>
            <a:pPr lvl="1"/>
            <a:r>
              <a:rPr lang="en-US" sz="2400" dirty="0"/>
              <a:t>Officer of the day will place items on the memorial as read by the appropriate official.  Pause enough to allow a ceremonial salute for each item.</a:t>
            </a:r>
          </a:p>
          <a:p>
            <a:pPr marL="457200" lvl="1" indent="0">
              <a:buNone/>
            </a:pPr>
            <a:endParaRPr lang="en-US" sz="2400" dirty="0"/>
          </a:p>
        </p:txBody>
      </p:sp>
      <p:sp>
        <p:nvSpPr>
          <p:cNvPr id="2" name="Slide Number Placeholder 1"/>
          <p:cNvSpPr>
            <a:spLocks noGrp="1"/>
          </p:cNvSpPr>
          <p:nvPr>
            <p:ph type="sldNum" sz="quarter" idx="12"/>
          </p:nvPr>
        </p:nvSpPr>
        <p:spPr/>
        <p:txBody>
          <a:bodyPr/>
          <a:lstStyle/>
          <a:p>
            <a:fld id="{60B18D57-13A5-4968-950D-8FEF41FA4399}" type="slidenum">
              <a:rPr lang="en-US" smtClean="0"/>
              <a:t>13</a:t>
            </a:fld>
            <a:endParaRPr lang="en-US"/>
          </a:p>
        </p:txBody>
      </p:sp>
      <p:sp>
        <p:nvSpPr>
          <p:cNvPr id="4" name="Title 3"/>
          <p:cNvSpPr>
            <a:spLocks noGrp="1"/>
          </p:cNvSpPr>
          <p:nvPr>
            <p:ph type="title"/>
          </p:nvPr>
        </p:nvSpPr>
        <p:spPr/>
        <p:txBody>
          <a:bodyPr/>
          <a:lstStyle/>
          <a:p>
            <a:r>
              <a:rPr lang="en-US" dirty="0"/>
              <a:t>Memorial Service</a:t>
            </a:r>
          </a:p>
        </p:txBody>
      </p:sp>
    </p:spTree>
    <p:extLst>
      <p:ext uri="{BB962C8B-B14F-4D97-AF65-F5344CB8AC3E}">
        <p14:creationId xmlns:p14="http://schemas.microsoft.com/office/powerpoint/2010/main" val="2006251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ED2291B-F69A-7926-6BC5-550DD50DB0B2}"/>
              </a:ext>
            </a:extLst>
          </p:cNvPr>
          <p:cNvSpPr>
            <a:spLocks noGrp="1"/>
          </p:cNvSpPr>
          <p:nvPr>
            <p:ph idx="1"/>
          </p:nvPr>
        </p:nvSpPr>
        <p:spPr>
          <a:xfrm>
            <a:off x="382844" y="1256710"/>
            <a:ext cx="7886700" cy="5464765"/>
          </a:xfrm>
        </p:spPr>
        <p:txBody>
          <a:bodyPr/>
          <a:lstStyle/>
          <a:p>
            <a:r>
              <a:rPr lang="en-US" sz="2800" dirty="0"/>
              <a:t>Page 106 in Ritual</a:t>
            </a:r>
          </a:p>
          <a:p>
            <a:pPr lvl="1"/>
            <a:r>
              <a:rPr lang="en-US" sz="2000" dirty="0"/>
              <a:t>Unless the deceased veteran was an active member of the VFW the symbolic flower part of the service, paragraphs numbered 1 to 4, inclusive, page 107, will not be used.</a:t>
            </a:r>
          </a:p>
          <a:p>
            <a:pPr lvl="1"/>
            <a:endParaRPr lang="en-US" sz="2000" dirty="0"/>
          </a:p>
          <a:p>
            <a:pPr lvl="1"/>
            <a:r>
              <a:rPr lang="en-US" sz="2000" dirty="0"/>
              <a:t>Every Post should have on hand at all times copies of the VFW memorial song, "Sleep, Soldier Boy," for use at all funerals and on all commemorative occasions. </a:t>
            </a:r>
          </a:p>
          <a:p>
            <a:pPr lvl="1"/>
            <a:endParaRPr lang="en-US" sz="2000" dirty="0"/>
          </a:p>
          <a:p>
            <a:pPr lvl="1"/>
            <a:r>
              <a:rPr lang="en-US" sz="2000" dirty="0"/>
              <a:t>When services are held elsewhere than at the grave (without burial) formations will be maintained as nearly as possible to those of the foregoing burial ritual, and the Commander shall Return to TOC 111 omit the committal service beginning with the words "The Master saith.“</a:t>
            </a:r>
          </a:p>
          <a:p>
            <a:pPr lvl="1"/>
            <a:endParaRPr lang="en-US" sz="2000" dirty="0"/>
          </a:p>
          <a:p>
            <a:pPr lvl="1"/>
            <a:r>
              <a:rPr lang="en-US" sz="2000" dirty="0"/>
              <a:t>A short, appropriate address should be given by the Chaplain followed by the benediction, or an assisting minister may give this address and benediction.</a:t>
            </a:r>
          </a:p>
          <a:p>
            <a:pPr lvl="1"/>
            <a:endParaRPr lang="en-US" sz="2000" dirty="0"/>
          </a:p>
        </p:txBody>
      </p:sp>
      <p:sp>
        <p:nvSpPr>
          <p:cNvPr id="4" name="Slide Number Placeholder 3">
            <a:extLst>
              <a:ext uri="{FF2B5EF4-FFF2-40B4-BE49-F238E27FC236}">
                <a16:creationId xmlns:a16="http://schemas.microsoft.com/office/drawing/2014/main" id="{68C1722D-75B2-199D-62AD-90122FE2D4FB}"/>
              </a:ext>
            </a:extLst>
          </p:cNvPr>
          <p:cNvSpPr>
            <a:spLocks noGrp="1"/>
          </p:cNvSpPr>
          <p:nvPr>
            <p:ph type="sldNum" sz="quarter" idx="12"/>
          </p:nvPr>
        </p:nvSpPr>
        <p:spPr/>
        <p:txBody>
          <a:bodyPr/>
          <a:lstStyle/>
          <a:p>
            <a:fld id="{60B18D57-13A5-4968-950D-8FEF41FA4399}" type="slidenum">
              <a:rPr lang="en-US" smtClean="0"/>
              <a:t>14</a:t>
            </a:fld>
            <a:endParaRPr lang="en-US"/>
          </a:p>
        </p:txBody>
      </p:sp>
      <p:sp>
        <p:nvSpPr>
          <p:cNvPr id="6" name="Title 5">
            <a:extLst>
              <a:ext uri="{FF2B5EF4-FFF2-40B4-BE49-F238E27FC236}">
                <a16:creationId xmlns:a16="http://schemas.microsoft.com/office/drawing/2014/main" id="{A9C51420-0FBA-B33A-97EA-82369F14C0E9}"/>
              </a:ext>
            </a:extLst>
          </p:cNvPr>
          <p:cNvSpPr>
            <a:spLocks noGrp="1"/>
          </p:cNvSpPr>
          <p:nvPr>
            <p:ph type="title"/>
          </p:nvPr>
        </p:nvSpPr>
        <p:spPr>
          <a:xfrm>
            <a:off x="215153" y="274978"/>
            <a:ext cx="6338048" cy="981732"/>
          </a:xfrm>
        </p:spPr>
        <p:txBody>
          <a:bodyPr/>
          <a:lstStyle/>
          <a:p>
            <a:r>
              <a:rPr lang="en-US" dirty="0"/>
              <a:t>Burial Service</a:t>
            </a:r>
          </a:p>
        </p:txBody>
      </p:sp>
    </p:spTree>
    <p:extLst>
      <p:ext uri="{BB962C8B-B14F-4D97-AF65-F5344CB8AC3E}">
        <p14:creationId xmlns:p14="http://schemas.microsoft.com/office/powerpoint/2010/main" val="3308324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B47BE72-4713-7CEE-6505-37177311A2AF}"/>
              </a:ext>
            </a:extLst>
          </p:cNvPr>
          <p:cNvSpPr>
            <a:spLocks noGrp="1"/>
          </p:cNvSpPr>
          <p:nvPr>
            <p:ph idx="1"/>
          </p:nvPr>
        </p:nvSpPr>
        <p:spPr/>
        <p:txBody>
          <a:bodyPr/>
          <a:lstStyle/>
          <a:p>
            <a:r>
              <a:rPr lang="en-US" sz="2000" dirty="0"/>
              <a:t>Page 79 in Ritual</a:t>
            </a:r>
          </a:p>
          <a:p>
            <a:pPr marL="0" indent="0">
              <a:buNone/>
            </a:pPr>
            <a:endParaRPr lang="en-US" sz="2000" dirty="0"/>
          </a:p>
          <a:p>
            <a:r>
              <a:rPr lang="en-US" sz="2000" dirty="0"/>
              <a:t>For Post holding Memorial Day ceremonial at veteran's grave or monument. The ceremony may follow a brief address by Commander or other speaker, commemorating veteran dead of all wars and emphasizing VFW pledge to honor the dead by helping the living.</a:t>
            </a:r>
          </a:p>
          <a:p>
            <a:r>
              <a:rPr lang="en-US" sz="2000" dirty="0"/>
              <a:t>The talk should be extemporaneous or based on latest materials made available by National Headquarters. </a:t>
            </a:r>
          </a:p>
          <a:p>
            <a:r>
              <a:rPr lang="en-US" sz="2000" dirty="0"/>
              <a:t>General Logan's "General Order No. 11“ is appropriate for this kind of ceremony.</a:t>
            </a:r>
          </a:p>
          <a:p>
            <a:r>
              <a:rPr lang="en-US" sz="2000" dirty="0"/>
              <a:t>At the end of this ceremony, a Bugler sounds Taps. This may be followed by gradually softening tattoo on drums or echo Taps from muted bugle or second bugler stationed at a distance</a:t>
            </a:r>
          </a:p>
        </p:txBody>
      </p:sp>
      <p:sp>
        <p:nvSpPr>
          <p:cNvPr id="2" name="Slide Number Placeholder 1"/>
          <p:cNvSpPr>
            <a:spLocks noGrp="1"/>
          </p:cNvSpPr>
          <p:nvPr>
            <p:ph type="sldNum" sz="quarter" idx="12"/>
          </p:nvPr>
        </p:nvSpPr>
        <p:spPr/>
        <p:txBody>
          <a:bodyPr/>
          <a:lstStyle/>
          <a:p>
            <a:fld id="{60B18D57-13A5-4968-950D-8FEF41FA4399}" type="slidenum">
              <a:rPr lang="en-US" smtClean="0"/>
              <a:t>15</a:t>
            </a:fld>
            <a:endParaRPr lang="en-US"/>
          </a:p>
        </p:txBody>
      </p:sp>
      <p:sp>
        <p:nvSpPr>
          <p:cNvPr id="3" name="Title 2">
            <a:extLst>
              <a:ext uri="{FF2B5EF4-FFF2-40B4-BE49-F238E27FC236}">
                <a16:creationId xmlns:a16="http://schemas.microsoft.com/office/drawing/2014/main" id="{F4A958EF-6309-2C2C-0BD6-27D799DBE6C1}"/>
              </a:ext>
            </a:extLst>
          </p:cNvPr>
          <p:cNvSpPr>
            <a:spLocks noGrp="1"/>
          </p:cNvSpPr>
          <p:nvPr>
            <p:ph type="title"/>
          </p:nvPr>
        </p:nvSpPr>
        <p:spPr/>
        <p:txBody>
          <a:bodyPr/>
          <a:lstStyle/>
          <a:p>
            <a:r>
              <a:rPr lang="en-US" dirty="0"/>
              <a:t>Memorial Day</a:t>
            </a:r>
          </a:p>
        </p:txBody>
      </p:sp>
    </p:spTree>
    <p:extLst>
      <p:ext uri="{BB962C8B-B14F-4D97-AF65-F5344CB8AC3E}">
        <p14:creationId xmlns:p14="http://schemas.microsoft.com/office/powerpoint/2010/main" val="1404172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EB7E57C5-B894-4A9E-B6B6-D016303460F9}"/>
              </a:ext>
            </a:extLst>
          </p:cNvPr>
          <p:cNvSpPr>
            <a:spLocks noGrp="1"/>
          </p:cNvSpPr>
          <p:nvPr>
            <p:ph sz="half" idx="1"/>
          </p:nvPr>
        </p:nvSpPr>
        <p:spPr>
          <a:xfrm>
            <a:off x="875071" y="1727159"/>
            <a:ext cx="7777316" cy="4608864"/>
          </a:xfrm>
        </p:spPr>
        <p:txBody>
          <a:bodyPr/>
          <a:lstStyle/>
          <a:p>
            <a:pPr marL="0" indent="0">
              <a:buNone/>
            </a:pPr>
            <a:endParaRPr lang="en-US" dirty="0"/>
          </a:p>
          <a:p>
            <a:pPr lvl="1"/>
            <a:r>
              <a:rPr lang="en-US" sz="2400" dirty="0"/>
              <a:t>Advancing Colors</a:t>
            </a:r>
          </a:p>
          <a:p>
            <a:pPr lvl="1"/>
            <a:r>
              <a:rPr lang="en-US" sz="2400" dirty="0"/>
              <a:t>Dedicating Post Colors</a:t>
            </a:r>
          </a:p>
          <a:p>
            <a:pPr lvl="1"/>
            <a:r>
              <a:rPr lang="en-US" sz="2400" dirty="0"/>
              <a:t>Funerals 		</a:t>
            </a:r>
          </a:p>
          <a:p>
            <a:pPr lvl="1"/>
            <a:r>
              <a:rPr lang="en-US" sz="2400" dirty="0"/>
              <a:t>Memorial Dedication</a:t>
            </a:r>
          </a:p>
          <a:p>
            <a:pPr lvl="1"/>
            <a:r>
              <a:rPr lang="en-US" sz="2400" dirty="0"/>
              <a:t>Memorial Day 	</a:t>
            </a:r>
          </a:p>
          <a:p>
            <a:pPr lvl="1"/>
            <a:r>
              <a:rPr lang="en-US" sz="2400" dirty="0"/>
              <a:t>Retiring Colors</a:t>
            </a:r>
          </a:p>
          <a:p>
            <a:pPr lvl="1"/>
            <a:r>
              <a:rPr lang="en-US" sz="2400" dirty="0"/>
              <a:t>Sporting Events</a:t>
            </a:r>
          </a:p>
          <a:p>
            <a:pPr lvl="1"/>
            <a:r>
              <a:rPr lang="en-US" sz="2400" dirty="0"/>
              <a:t>Parades</a:t>
            </a:r>
          </a:p>
          <a:p>
            <a:r>
              <a:rPr lang="en-US" sz="2400" dirty="0"/>
              <a:t>Contact your District Commander of Department for POCs for your nearest Honor Guard</a:t>
            </a:r>
          </a:p>
          <a:p>
            <a:pPr marL="457200" lvl="1" indent="0">
              <a:buNone/>
            </a:pPr>
            <a:endParaRPr lang="en-US" sz="2000" dirty="0"/>
          </a:p>
        </p:txBody>
      </p:sp>
      <p:sp>
        <p:nvSpPr>
          <p:cNvPr id="4" name="Slide Number Placeholder 3">
            <a:extLst>
              <a:ext uri="{FF2B5EF4-FFF2-40B4-BE49-F238E27FC236}">
                <a16:creationId xmlns:a16="http://schemas.microsoft.com/office/drawing/2014/main" id="{AC7F03AC-E343-BB0C-462D-8E083C4D01F2}"/>
              </a:ext>
            </a:extLst>
          </p:cNvPr>
          <p:cNvSpPr>
            <a:spLocks noGrp="1"/>
          </p:cNvSpPr>
          <p:nvPr>
            <p:ph type="sldNum" sz="quarter" idx="12"/>
          </p:nvPr>
        </p:nvSpPr>
        <p:spPr/>
        <p:txBody>
          <a:bodyPr/>
          <a:lstStyle/>
          <a:p>
            <a:fld id="{60B18D57-13A5-4968-950D-8FEF41FA4399}" type="slidenum">
              <a:rPr lang="en-US" smtClean="0"/>
              <a:t>16</a:t>
            </a:fld>
            <a:endParaRPr lang="en-US"/>
          </a:p>
        </p:txBody>
      </p:sp>
      <p:sp>
        <p:nvSpPr>
          <p:cNvPr id="6" name="Title 5">
            <a:extLst>
              <a:ext uri="{FF2B5EF4-FFF2-40B4-BE49-F238E27FC236}">
                <a16:creationId xmlns:a16="http://schemas.microsoft.com/office/drawing/2014/main" id="{7462E58C-5167-FB88-2996-800567FBBFA0}"/>
              </a:ext>
            </a:extLst>
          </p:cNvPr>
          <p:cNvSpPr>
            <a:spLocks noGrp="1"/>
          </p:cNvSpPr>
          <p:nvPr>
            <p:ph type="title"/>
          </p:nvPr>
        </p:nvSpPr>
        <p:spPr/>
        <p:txBody>
          <a:bodyPr/>
          <a:lstStyle/>
          <a:p>
            <a:r>
              <a:rPr lang="en-US" dirty="0"/>
              <a:t>Texas VFWs with Honor Guards</a:t>
            </a:r>
          </a:p>
        </p:txBody>
      </p:sp>
      <p:sp>
        <p:nvSpPr>
          <p:cNvPr id="8" name="TextBox 7">
            <a:extLst>
              <a:ext uri="{FF2B5EF4-FFF2-40B4-BE49-F238E27FC236}">
                <a16:creationId xmlns:a16="http://schemas.microsoft.com/office/drawing/2014/main" id="{D5EC8E9B-67E5-344B-D0B1-3F22E39DC567}"/>
              </a:ext>
            </a:extLst>
          </p:cNvPr>
          <p:cNvSpPr txBox="1"/>
          <p:nvPr/>
        </p:nvSpPr>
        <p:spPr>
          <a:xfrm>
            <a:off x="403123" y="1518666"/>
            <a:ext cx="4576916" cy="584775"/>
          </a:xfrm>
          <a:prstGeom prst="rect">
            <a:avLst/>
          </a:prstGeom>
          <a:noFill/>
        </p:spPr>
        <p:txBody>
          <a:bodyPr wrap="square">
            <a:spAutoFit/>
          </a:bodyPr>
          <a:lstStyle/>
          <a:p>
            <a:r>
              <a:rPr lang="en-US" sz="3200" dirty="0">
                <a:latin typeface="Arial" panose="020B0604020202020204" pitchFamily="34" charset="0"/>
                <a:cs typeface="Arial" panose="020B0604020202020204" pitchFamily="34" charset="0"/>
              </a:rPr>
              <a:t>Can assist with:</a:t>
            </a:r>
          </a:p>
        </p:txBody>
      </p:sp>
    </p:spTree>
    <p:extLst>
      <p:ext uri="{BB962C8B-B14F-4D97-AF65-F5344CB8AC3E}">
        <p14:creationId xmlns:p14="http://schemas.microsoft.com/office/powerpoint/2010/main" val="4033928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6353" y="2865299"/>
            <a:ext cx="5585280" cy="1015663"/>
          </a:xfrm>
          <a:prstGeom prst="rect">
            <a:avLst/>
          </a:prstGeom>
          <a:noFill/>
        </p:spPr>
        <p:txBody>
          <a:bodyPr wrap="square" rtlCol="0">
            <a:spAutoFit/>
          </a:bodyPr>
          <a:lstStyle/>
          <a:p>
            <a:pPr algn="ctr"/>
            <a:r>
              <a:rPr lang="en-US" sz="6000" b="1" dirty="0">
                <a:latin typeface="Times New Roman" panose="02020603050405020304" pitchFamily="18" charset="0"/>
                <a:cs typeface="Times New Roman" panose="02020603050405020304" pitchFamily="18" charset="0"/>
              </a:rPr>
              <a:t>Questions!</a:t>
            </a:r>
          </a:p>
        </p:txBody>
      </p:sp>
    </p:spTree>
    <p:extLst>
      <p:ext uri="{BB962C8B-B14F-4D97-AF65-F5344CB8AC3E}">
        <p14:creationId xmlns:p14="http://schemas.microsoft.com/office/powerpoint/2010/main" val="2671895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92A5A9A-4ADE-0A2C-CBE6-46ED482B1DD9}"/>
              </a:ext>
            </a:extLst>
          </p:cNvPr>
          <p:cNvSpPr>
            <a:spLocks noGrp="1"/>
          </p:cNvSpPr>
          <p:nvPr>
            <p:ph idx="1"/>
          </p:nvPr>
        </p:nvSpPr>
        <p:spPr/>
        <p:txBody>
          <a:bodyPr/>
          <a:lstStyle/>
          <a:p>
            <a:pPr>
              <a:spcBef>
                <a:spcPts val="0"/>
              </a:spcBef>
            </a:pPr>
            <a:r>
              <a:rPr lang="en-US" dirty="0"/>
              <a:t>Purpose of a Chaplain </a:t>
            </a:r>
          </a:p>
          <a:p>
            <a:pPr>
              <a:spcBef>
                <a:spcPts val="0"/>
              </a:spcBef>
            </a:pPr>
            <a:endParaRPr lang="en-US" dirty="0"/>
          </a:p>
          <a:p>
            <a:pPr>
              <a:spcBef>
                <a:spcPts val="0"/>
              </a:spcBef>
            </a:pPr>
            <a:r>
              <a:rPr lang="en-US" dirty="0"/>
              <a:t>Qualifications of the Chaplain </a:t>
            </a:r>
          </a:p>
          <a:p>
            <a:pPr>
              <a:spcBef>
                <a:spcPts val="0"/>
              </a:spcBef>
            </a:pPr>
            <a:endParaRPr lang="en-US" dirty="0"/>
          </a:p>
          <a:p>
            <a:pPr>
              <a:spcBef>
                <a:spcPts val="0"/>
              </a:spcBef>
            </a:pPr>
            <a:r>
              <a:rPr lang="en-US" dirty="0"/>
              <a:t>The Work of the Chaplain</a:t>
            </a:r>
          </a:p>
          <a:p>
            <a:pPr>
              <a:spcBef>
                <a:spcPts val="0"/>
              </a:spcBef>
            </a:pPr>
            <a:endParaRPr lang="en-US" dirty="0"/>
          </a:p>
          <a:p>
            <a:pPr>
              <a:spcBef>
                <a:spcPts val="0"/>
              </a:spcBef>
            </a:pPr>
            <a:r>
              <a:rPr lang="en-US" dirty="0"/>
              <a:t>What the Chaplain Provides</a:t>
            </a:r>
          </a:p>
          <a:p>
            <a:pPr>
              <a:spcBef>
                <a:spcPts val="0"/>
              </a:spcBef>
            </a:pPr>
            <a:endParaRPr lang="en-US" dirty="0"/>
          </a:p>
          <a:p>
            <a:pPr>
              <a:spcBef>
                <a:spcPts val="0"/>
              </a:spcBef>
            </a:pPr>
            <a:r>
              <a:rPr lang="en-US" dirty="0"/>
              <a:t>Where to Begin</a:t>
            </a:r>
          </a:p>
          <a:p>
            <a:pPr>
              <a:spcBef>
                <a:spcPts val="0"/>
              </a:spcBef>
            </a:pPr>
            <a:endParaRPr lang="en-US" dirty="0"/>
          </a:p>
          <a:p>
            <a:pPr>
              <a:spcBef>
                <a:spcPts val="0"/>
              </a:spcBef>
            </a:pPr>
            <a:r>
              <a:rPr lang="en-US" dirty="0"/>
              <a:t>When a Crisis happens</a:t>
            </a:r>
          </a:p>
        </p:txBody>
      </p:sp>
      <p:sp>
        <p:nvSpPr>
          <p:cNvPr id="3" name="Slide Number Placeholder 2">
            <a:extLst>
              <a:ext uri="{FF2B5EF4-FFF2-40B4-BE49-F238E27FC236}">
                <a16:creationId xmlns:a16="http://schemas.microsoft.com/office/drawing/2014/main" id="{FE8794D0-A37E-D6CE-9579-96362451F4D6}"/>
              </a:ext>
            </a:extLst>
          </p:cNvPr>
          <p:cNvSpPr>
            <a:spLocks noGrp="1"/>
          </p:cNvSpPr>
          <p:nvPr>
            <p:ph type="sldNum" sz="quarter" idx="12"/>
          </p:nvPr>
        </p:nvSpPr>
        <p:spPr/>
        <p:txBody>
          <a:bodyPr/>
          <a:lstStyle/>
          <a:p>
            <a:fld id="{E2FB73DA-5FDE-45B5-BAA4-C61223CC44F6}" type="slidenum">
              <a:rPr lang="en-US" smtClean="0"/>
              <a:pPr/>
              <a:t>2</a:t>
            </a:fld>
            <a:endParaRPr lang="en-US"/>
          </a:p>
        </p:txBody>
      </p:sp>
      <p:sp>
        <p:nvSpPr>
          <p:cNvPr id="4" name="Title 3">
            <a:extLst>
              <a:ext uri="{FF2B5EF4-FFF2-40B4-BE49-F238E27FC236}">
                <a16:creationId xmlns:a16="http://schemas.microsoft.com/office/drawing/2014/main" id="{B7BFA6A4-3710-1114-981D-ACE6221C9C84}"/>
              </a:ext>
            </a:extLst>
          </p:cNvPr>
          <p:cNvSpPr>
            <a:spLocks noGrp="1"/>
          </p:cNvSpPr>
          <p:nvPr>
            <p:ph type="title"/>
          </p:nvPr>
        </p:nvSpPr>
        <p:spPr/>
        <p:txBody>
          <a:bodyPr/>
          <a:lstStyle/>
          <a:p>
            <a:r>
              <a:rPr lang="en-US" dirty="0"/>
              <a:t>Agenda</a:t>
            </a:r>
          </a:p>
        </p:txBody>
      </p:sp>
    </p:spTree>
    <p:extLst>
      <p:ext uri="{BB962C8B-B14F-4D97-AF65-F5344CB8AC3E}">
        <p14:creationId xmlns:p14="http://schemas.microsoft.com/office/powerpoint/2010/main" val="3762342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CC4DEFE8-3FDF-9870-2E64-BDBDA7AF8E2B}"/>
              </a:ext>
            </a:extLst>
          </p:cNvPr>
          <p:cNvSpPr>
            <a:spLocks noGrp="1"/>
          </p:cNvSpPr>
          <p:nvPr>
            <p:ph idx="1"/>
          </p:nvPr>
        </p:nvSpPr>
        <p:spPr>
          <a:xfrm>
            <a:off x="196645" y="1474291"/>
            <a:ext cx="8760541" cy="5113321"/>
          </a:xfrm>
        </p:spPr>
        <p:txBody>
          <a:bodyPr/>
          <a:lstStyle/>
          <a:p>
            <a:pPr>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The Office of Chaplains is not just to provide a “religious” officer to the organization to offer prayers at the meetings</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Bef>
                <a:spcPts val="0"/>
              </a:spcBef>
              <a:spcAft>
                <a:spcPts val="80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1">
              <a:spcAft>
                <a:spcPts val="800"/>
              </a:spcAft>
            </a:pPr>
            <a:r>
              <a:rPr lang="en-US" sz="1800" dirty="0">
                <a:solidFill>
                  <a:srgbClr val="333333"/>
                </a:solidFill>
                <a:cs typeface="Times New Roman" panose="02020603050405020304" pitchFamily="18" charset="0"/>
              </a:rPr>
              <a:t>To help individuals grow in their relationship with God.</a:t>
            </a:r>
          </a:p>
          <a:p>
            <a:pPr lvl="1">
              <a:spcAft>
                <a:spcPts val="800"/>
              </a:spcAft>
            </a:pPr>
            <a:r>
              <a:rPr lang="en-US" sz="1800" dirty="0">
                <a:solidFill>
                  <a:srgbClr val="333333"/>
                </a:solidFill>
                <a:cs typeface="Times New Roman" panose="02020603050405020304" pitchFamily="18" charset="0"/>
              </a:rPr>
              <a:t>To help individuals grow in their relationship to one another and become a true comrade to one another.</a:t>
            </a:r>
          </a:p>
          <a:p>
            <a:pPr lvl="1">
              <a:spcAft>
                <a:spcPts val="800"/>
              </a:spcAft>
            </a:pPr>
            <a:r>
              <a:rPr lang="en-US" sz="1800" dirty="0">
                <a:solidFill>
                  <a:srgbClr val="333333"/>
                </a:solidFill>
                <a:cs typeface="Times New Roman" panose="02020603050405020304" pitchFamily="18" charset="0"/>
              </a:rPr>
              <a:t>To serve as a reminder of the transcendent in life.</a:t>
            </a:r>
          </a:p>
          <a:p>
            <a:pPr lvl="1">
              <a:spcAft>
                <a:spcPts val="800"/>
              </a:spcAft>
            </a:pPr>
            <a:r>
              <a:rPr lang="en-US" sz="1800" dirty="0">
                <a:solidFill>
                  <a:srgbClr val="333333"/>
                </a:solidFill>
                <a:cs typeface="Times New Roman" panose="02020603050405020304" pitchFamily="18" charset="0"/>
              </a:rPr>
              <a:t>To develop an environment with which comrades are encourage in their personal and collective moral and spiritual growth.</a:t>
            </a:r>
          </a:p>
          <a:p>
            <a:pPr lvl="1">
              <a:spcAft>
                <a:spcPts val="800"/>
              </a:spcAft>
            </a:pPr>
            <a:r>
              <a:rPr lang="en-US" sz="1800" dirty="0">
                <a:solidFill>
                  <a:srgbClr val="333333"/>
                </a:solidFill>
                <a:cs typeface="Times New Roman" panose="02020603050405020304" pitchFamily="18" charset="0"/>
              </a:rPr>
              <a:t>To remind all Americans that God is the source of all rights and privileges</a:t>
            </a:r>
          </a:p>
        </p:txBody>
      </p:sp>
      <p:sp>
        <p:nvSpPr>
          <p:cNvPr id="4" name="Slide Number Placeholder 3">
            <a:extLst>
              <a:ext uri="{FF2B5EF4-FFF2-40B4-BE49-F238E27FC236}">
                <a16:creationId xmlns:a16="http://schemas.microsoft.com/office/drawing/2014/main" id="{D7646257-668C-9776-AE5C-84D0E2EBF361}"/>
              </a:ext>
            </a:extLst>
          </p:cNvPr>
          <p:cNvSpPr>
            <a:spLocks noGrp="1"/>
          </p:cNvSpPr>
          <p:nvPr>
            <p:ph type="sldNum" sz="quarter" idx="12"/>
          </p:nvPr>
        </p:nvSpPr>
        <p:spPr/>
        <p:txBody>
          <a:bodyPr/>
          <a:lstStyle/>
          <a:p>
            <a:fld id="{60B18D57-13A5-4968-950D-8FEF41FA4399}" type="slidenum">
              <a:rPr lang="en-US" smtClean="0"/>
              <a:t>3</a:t>
            </a:fld>
            <a:endParaRPr lang="en-US"/>
          </a:p>
        </p:txBody>
      </p:sp>
      <p:sp>
        <p:nvSpPr>
          <p:cNvPr id="6" name="Title 5">
            <a:extLst>
              <a:ext uri="{FF2B5EF4-FFF2-40B4-BE49-F238E27FC236}">
                <a16:creationId xmlns:a16="http://schemas.microsoft.com/office/drawing/2014/main" id="{C381C484-2DC6-72AE-107A-87EC8C3BA764}"/>
              </a:ext>
            </a:extLst>
          </p:cNvPr>
          <p:cNvSpPr>
            <a:spLocks noGrp="1"/>
          </p:cNvSpPr>
          <p:nvPr>
            <p:ph type="title"/>
          </p:nvPr>
        </p:nvSpPr>
        <p:spPr>
          <a:xfrm>
            <a:off x="126663" y="136525"/>
            <a:ext cx="6746086" cy="981732"/>
          </a:xfrm>
        </p:spPr>
        <p:txBody>
          <a:bodyPr/>
          <a:lstStyle/>
          <a:p>
            <a:pPr>
              <a:spcBef>
                <a:spcPts val="0"/>
              </a:spcBef>
            </a:pPr>
            <a:r>
              <a:rPr lang="en-US" dirty="0"/>
              <a:t>Purpose of a Chaplain </a:t>
            </a:r>
          </a:p>
        </p:txBody>
      </p:sp>
    </p:spTree>
    <p:extLst>
      <p:ext uri="{BB962C8B-B14F-4D97-AF65-F5344CB8AC3E}">
        <p14:creationId xmlns:p14="http://schemas.microsoft.com/office/powerpoint/2010/main" val="2794720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CC4DEFE8-3FDF-9870-2E64-BDBDA7AF8E2B}"/>
              </a:ext>
            </a:extLst>
          </p:cNvPr>
          <p:cNvSpPr>
            <a:spLocks noGrp="1"/>
          </p:cNvSpPr>
          <p:nvPr>
            <p:ph idx="1"/>
          </p:nvPr>
        </p:nvSpPr>
        <p:spPr>
          <a:xfrm>
            <a:off x="0" y="1548581"/>
            <a:ext cx="9144000" cy="5309419"/>
          </a:xfrm>
        </p:spPr>
        <p:txBody>
          <a:bodyPr/>
          <a:lstStyle/>
          <a:p>
            <a:pPr>
              <a:lnSpc>
                <a:spcPct val="107000"/>
              </a:lnSpc>
              <a:spcBef>
                <a:spcPts val="0"/>
              </a:spcBef>
              <a:spcAft>
                <a:spcPts val="800"/>
              </a:spcAft>
            </a:pPr>
            <a:r>
              <a:rPr lang="en-US" sz="2400" dirty="0">
                <a:effectLst/>
                <a:ea typeface="Calibri" panose="020F0502020204030204" pitchFamily="34" charset="0"/>
              </a:rPr>
              <a:t>The qualifications for the VFW are not academic ore ecclesiastical.   A Chaplain candidate is not required to be a “professional” clergy person.  The qualifications are simple, yet important.</a:t>
            </a:r>
          </a:p>
          <a:p>
            <a:pPr lvl="1">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A willingness to serve the office.</a:t>
            </a:r>
          </a:p>
          <a:p>
            <a:pPr marR="0" lvl="1">
              <a:lnSpc>
                <a:spcPct val="107000"/>
              </a:lnSpc>
              <a:spcBef>
                <a:spcPts val="0"/>
              </a:spcBef>
              <a:spcAft>
                <a:spcPts val="800"/>
              </a:spcAft>
            </a:pPr>
            <a:r>
              <a:rPr lang="en-US" sz="2400" dirty="0">
                <a:latin typeface="Calibri" panose="020F0502020204030204" pitchFamily="34" charset="0"/>
                <a:cs typeface="Times New Roman" panose="02020603050405020304" pitchFamily="18" charset="0"/>
              </a:rPr>
              <a:t>A sense of spiritual maturity.</a:t>
            </a:r>
          </a:p>
          <a:p>
            <a:pPr marR="0" lvl="1">
              <a:lnSpc>
                <a:spcPct val="107000"/>
              </a:lnSpc>
              <a:spcBef>
                <a:spcPts val="0"/>
              </a:spcBef>
              <a:spcAft>
                <a:spcPts val="800"/>
              </a:spcAft>
            </a:pPr>
            <a:r>
              <a:rPr lang="en-US" sz="2400" dirty="0">
                <a:latin typeface="Calibri" panose="020F0502020204030204" pitchFamily="34" charset="0"/>
                <a:cs typeface="Times New Roman" panose="02020603050405020304" pitchFamily="18" charset="0"/>
              </a:rPr>
              <a:t>Committed to providing a Chaplain’s ministry.</a:t>
            </a:r>
          </a:p>
          <a:p>
            <a:pPr marR="0" lvl="1">
              <a:lnSpc>
                <a:spcPct val="107000"/>
              </a:lnSpc>
              <a:spcBef>
                <a:spcPts val="0"/>
              </a:spcBef>
              <a:spcAft>
                <a:spcPts val="800"/>
              </a:spcAft>
            </a:pPr>
            <a:r>
              <a:rPr lang="en-US" sz="2400" dirty="0">
                <a:latin typeface="Calibri" panose="020F0502020204030204" pitchFamily="34" charset="0"/>
                <a:cs typeface="Times New Roman" panose="02020603050405020304" pitchFamily="18" charset="0"/>
              </a:rPr>
              <a:t>A caring individual.</a:t>
            </a:r>
          </a:p>
          <a:p>
            <a:pPr marR="0" lvl="1">
              <a:lnSpc>
                <a:spcPct val="107000"/>
              </a:lnSpc>
              <a:spcBef>
                <a:spcPts val="0"/>
              </a:spcBef>
              <a:spcAft>
                <a:spcPts val="800"/>
              </a:spcAft>
            </a:pPr>
            <a:r>
              <a:rPr lang="en-US" sz="2400" dirty="0">
                <a:latin typeface="Calibri" panose="020F0502020204030204" pitchFamily="34" charset="0"/>
                <a:cs typeface="Times New Roman" panose="02020603050405020304" pitchFamily="18" charset="0"/>
              </a:rPr>
              <a:t>A desire to help others.</a:t>
            </a:r>
          </a:p>
          <a:p>
            <a:pPr marR="0" lvl="1">
              <a:lnSpc>
                <a:spcPct val="107000"/>
              </a:lnSpc>
              <a:spcBef>
                <a:spcPts val="0"/>
              </a:spcBef>
              <a:spcAft>
                <a:spcPts val="800"/>
              </a:spcAft>
            </a:pPr>
            <a:r>
              <a:rPr lang="en-US" sz="2400" dirty="0">
                <a:latin typeface="Calibri" panose="020F0502020204030204" pitchFamily="34" charset="0"/>
                <a:cs typeface="Times New Roman" panose="02020603050405020304" pitchFamily="18" charset="0"/>
              </a:rPr>
              <a:t>The ability to keep things confidential.</a:t>
            </a:r>
          </a:p>
          <a:p>
            <a:pPr marR="0" lvl="1">
              <a:lnSpc>
                <a:spcPct val="107000"/>
              </a:lnSpc>
              <a:spcBef>
                <a:spcPts val="0"/>
              </a:spcBef>
              <a:spcAft>
                <a:spcPts val="800"/>
              </a:spcAft>
            </a:pPr>
            <a:r>
              <a:rPr lang="en-US" sz="2400" dirty="0">
                <a:latin typeface="Calibri" panose="020F0502020204030204" pitchFamily="34" charset="0"/>
                <a:cs typeface="Times New Roman" panose="02020603050405020304" pitchFamily="18" charset="0"/>
              </a:rPr>
              <a:t>Willing to be neutral and objective when settling disputes.</a:t>
            </a:r>
          </a:p>
          <a:p>
            <a:pPr marL="457200" lvl="1" indent="0">
              <a:buNone/>
            </a:pPr>
            <a:endParaRPr lang="en-US" dirty="0"/>
          </a:p>
        </p:txBody>
      </p:sp>
      <p:sp>
        <p:nvSpPr>
          <p:cNvPr id="4" name="Slide Number Placeholder 3">
            <a:extLst>
              <a:ext uri="{FF2B5EF4-FFF2-40B4-BE49-F238E27FC236}">
                <a16:creationId xmlns:a16="http://schemas.microsoft.com/office/drawing/2014/main" id="{D7646257-668C-9776-AE5C-84D0E2EBF361}"/>
              </a:ext>
            </a:extLst>
          </p:cNvPr>
          <p:cNvSpPr>
            <a:spLocks noGrp="1"/>
          </p:cNvSpPr>
          <p:nvPr>
            <p:ph type="sldNum" sz="quarter" idx="12"/>
          </p:nvPr>
        </p:nvSpPr>
        <p:spPr/>
        <p:txBody>
          <a:bodyPr/>
          <a:lstStyle/>
          <a:p>
            <a:fld id="{60B18D57-13A5-4968-950D-8FEF41FA4399}" type="slidenum">
              <a:rPr lang="en-US" smtClean="0"/>
              <a:t>4</a:t>
            </a:fld>
            <a:endParaRPr lang="en-US"/>
          </a:p>
        </p:txBody>
      </p:sp>
      <p:sp>
        <p:nvSpPr>
          <p:cNvPr id="6" name="Title 5">
            <a:extLst>
              <a:ext uri="{FF2B5EF4-FFF2-40B4-BE49-F238E27FC236}">
                <a16:creationId xmlns:a16="http://schemas.microsoft.com/office/drawing/2014/main" id="{C381C484-2DC6-72AE-107A-87EC8C3BA764}"/>
              </a:ext>
            </a:extLst>
          </p:cNvPr>
          <p:cNvSpPr>
            <a:spLocks noGrp="1"/>
          </p:cNvSpPr>
          <p:nvPr>
            <p:ph type="title"/>
          </p:nvPr>
        </p:nvSpPr>
        <p:spPr>
          <a:xfrm>
            <a:off x="126663" y="136525"/>
            <a:ext cx="6746086" cy="981732"/>
          </a:xfrm>
        </p:spPr>
        <p:txBody>
          <a:bodyPr/>
          <a:lstStyle/>
          <a:p>
            <a:pPr>
              <a:spcBef>
                <a:spcPts val="0"/>
              </a:spcBef>
            </a:pPr>
            <a:r>
              <a:rPr lang="en-US" dirty="0"/>
              <a:t>Qualifications of the Chaplain </a:t>
            </a:r>
          </a:p>
        </p:txBody>
      </p:sp>
    </p:spTree>
    <p:extLst>
      <p:ext uri="{BB962C8B-B14F-4D97-AF65-F5344CB8AC3E}">
        <p14:creationId xmlns:p14="http://schemas.microsoft.com/office/powerpoint/2010/main" val="3108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CC4DEFE8-3FDF-9870-2E64-BDBDA7AF8E2B}"/>
              </a:ext>
            </a:extLst>
          </p:cNvPr>
          <p:cNvSpPr>
            <a:spLocks noGrp="1"/>
          </p:cNvSpPr>
          <p:nvPr>
            <p:ph idx="1"/>
          </p:nvPr>
        </p:nvSpPr>
        <p:spPr>
          <a:xfrm>
            <a:off x="540160" y="1656854"/>
            <a:ext cx="7886700" cy="4882058"/>
          </a:xfrm>
        </p:spPr>
        <p:txBody>
          <a:bodyPr/>
          <a:lstStyle/>
          <a:p>
            <a:pPr marL="0" marR="0">
              <a:lnSpc>
                <a:spcPct val="107000"/>
              </a:lnSpc>
              <a:spcBef>
                <a:spcPts val="0"/>
              </a:spcBef>
              <a:spcAft>
                <a:spcPts val="800"/>
              </a:spcAft>
            </a:pPr>
            <a:r>
              <a:rPr lang="en-US" sz="2800" dirty="0">
                <a:effectLst/>
                <a:ea typeface="Calibri" panose="020F0502020204030204" pitchFamily="34" charset="0"/>
              </a:rPr>
              <a:t>The Chaplain exists to minister to Veterans and their families.</a:t>
            </a:r>
          </a:p>
          <a:p>
            <a:pPr marL="0" marR="0">
              <a:lnSpc>
                <a:spcPct val="107000"/>
              </a:lnSpc>
              <a:spcBef>
                <a:spcPts val="0"/>
              </a:spcBef>
              <a:spcAft>
                <a:spcPts val="800"/>
              </a:spcAft>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spcAft>
                <a:spcPts val="800"/>
              </a:spcAft>
            </a:pPr>
            <a:r>
              <a:rPr lang="en-US" sz="2400" dirty="0"/>
              <a:t>First, the Chaplain nurtures the living.</a:t>
            </a:r>
          </a:p>
          <a:p>
            <a:pPr marL="457200" lvl="1" indent="0">
              <a:lnSpc>
                <a:spcPct val="107000"/>
              </a:lnSpc>
              <a:spcBef>
                <a:spcPts val="0"/>
              </a:spcBef>
              <a:spcAft>
                <a:spcPts val="800"/>
              </a:spcAft>
              <a:buNone/>
            </a:pPr>
            <a:endParaRPr lang="en-US" sz="2400" dirty="0"/>
          </a:p>
          <a:p>
            <a:pPr lvl="1">
              <a:lnSpc>
                <a:spcPct val="107000"/>
              </a:lnSpc>
              <a:spcBef>
                <a:spcPts val="0"/>
              </a:spcBef>
              <a:spcAft>
                <a:spcPts val="800"/>
              </a:spcAft>
            </a:pPr>
            <a:r>
              <a:rPr lang="en-US" sz="2400" dirty="0"/>
              <a:t>Secondly, the Chaplain cares for the dying.</a:t>
            </a:r>
          </a:p>
          <a:p>
            <a:pPr marL="457200" lvl="1" indent="0">
              <a:lnSpc>
                <a:spcPct val="107000"/>
              </a:lnSpc>
              <a:spcBef>
                <a:spcPts val="0"/>
              </a:spcBef>
              <a:spcAft>
                <a:spcPts val="800"/>
              </a:spcAft>
              <a:buNone/>
            </a:pPr>
            <a:endParaRPr lang="en-US" sz="2400" dirty="0"/>
          </a:p>
          <a:p>
            <a:pPr lvl="1">
              <a:lnSpc>
                <a:spcPct val="107000"/>
              </a:lnSpc>
              <a:spcBef>
                <a:spcPts val="0"/>
              </a:spcBef>
              <a:spcAft>
                <a:spcPts val="800"/>
              </a:spcAft>
            </a:pPr>
            <a:r>
              <a:rPr lang="en-US" sz="2400" dirty="0"/>
              <a:t>Last of all, the Chaplain honors the dead.</a:t>
            </a:r>
          </a:p>
        </p:txBody>
      </p:sp>
      <p:sp>
        <p:nvSpPr>
          <p:cNvPr id="4" name="Slide Number Placeholder 3">
            <a:extLst>
              <a:ext uri="{FF2B5EF4-FFF2-40B4-BE49-F238E27FC236}">
                <a16:creationId xmlns:a16="http://schemas.microsoft.com/office/drawing/2014/main" id="{D7646257-668C-9776-AE5C-84D0E2EBF361}"/>
              </a:ext>
            </a:extLst>
          </p:cNvPr>
          <p:cNvSpPr>
            <a:spLocks noGrp="1"/>
          </p:cNvSpPr>
          <p:nvPr>
            <p:ph type="sldNum" sz="quarter" idx="12"/>
          </p:nvPr>
        </p:nvSpPr>
        <p:spPr/>
        <p:txBody>
          <a:bodyPr/>
          <a:lstStyle/>
          <a:p>
            <a:fld id="{60B18D57-13A5-4968-950D-8FEF41FA4399}" type="slidenum">
              <a:rPr lang="en-US" smtClean="0"/>
              <a:t>5</a:t>
            </a:fld>
            <a:endParaRPr lang="en-US"/>
          </a:p>
        </p:txBody>
      </p:sp>
      <p:sp>
        <p:nvSpPr>
          <p:cNvPr id="6" name="Title 5">
            <a:extLst>
              <a:ext uri="{FF2B5EF4-FFF2-40B4-BE49-F238E27FC236}">
                <a16:creationId xmlns:a16="http://schemas.microsoft.com/office/drawing/2014/main" id="{C381C484-2DC6-72AE-107A-87EC8C3BA764}"/>
              </a:ext>
            </a:extLst>
          </p:cNvPr>
          <p:cNvSpPr>
            <a:spLocks noGrp="1"/>
          </p:cNvSpPr>
          <p:nvPr>
            <p:ph type="title"/>
          </p:nvPr>
        </p:nvSpPr>
        <p:spPr>
          <a:xfrm>
            <a:off x="126663" y="136525"/>
            <a:ext cx="6746086" cy="981732"/>
          </a:xfrm>
        </p:spPr>
        <p:txBody>
          <a:bodyPr/>
          <a:lstStyle/>
          <a:p>
            <a:pPr>
              <a:spcBef>
                <a:spcPts val="0"/>
              </a:spcBef>
            </a:pPr>
            <a:r>
              <a:rPr lang="en-US" dirty="0"/>
              <a:t>The Work of the Chaplain</a:t>
            </a:r>
          </a:p>
        </p:txBody>
      </p:sp>
    </p:spTree>
    <p:extLst>
      <p:ext uri="{BB962C8B-B14F-4D97-AF65-F5344CB8AC3E}">
        <p14:creationId xmlns:p14="http://schemas.microsoft.com/office/powerpoint/2010/main" val="3448698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CC4DEFE8-3FDF-9870-2E64-BDBDA7AF8E2B}"/>
              </a:ext>
            </a:extLst>
          </p:cNvPr>
          <p:cNvSpPr>
            <a:spLocks noGrp="1"/>
          </p:cNvSpPr>
          <p:nvPr>
            <p:ph sz="half" idx="1"/>
          </p:nvPr>
        </p:nvSpPr>
        <p:spPr>
          <a:xfrm>
            <a:off x="215153" y="2768662"/>
            <a:ext cx="4280647" cy="3258514"/>
          </a:xfrm>
        </p:spPr>
        <p:txBody>
          <a:bodyPr/>
          <a:lstStyle/>
          <a:p>
            <a:pPr lvl="2"/>
            <a:r>
              <a:rPr lang="en-US" dirty="0">
                <a:effectLst/>
                <a:ea typeface="Calibri" panose="020F0502020204030204" pitchFamily="34" charset="0"/>
              </a:rPr>
              <a:t>Spiritual Guidance</a:t>
            </a:r>
          </a:p>
          <a:p>
            <a:pPr lvl="2"/>
            <a:endParaRPr lang="en-US" dirty="0">
              <a:effectLst/>
              <a:ea typeface="Calibri" panose="020F0502020204030204" pitchFamily="34" charset="0"/>
            </a:endParaRPr>
          </a:p>
          <a:p>
            <a:pPr marR="0" lvl="2">
              <a:spcAft>
                <a:spcPts val="0"/>
              </a:spcAft>
            </a:pPr>
            <a:r>
              <a:rPr lang="en-US" dirty="0"/>
              <a:t>Assistance in Emergency Situations.</a:t>
            </a:r>
          </a:p>
          <a:p>
            <a:pPr marR="0" lvl="2">
              <a:spcAft>
                <a:spcPts val="0"/>
              </a:spcAft>
            </a:pPr>
            <a:endParaRPr lang="en-US" dirty="0"/>
          </a:p>
          <a:p>
            <a:pPr marR="0" lvl="2">
              <a:spcAft>
                <a:spcPts val="0"/>
              </a:spcAft>
            </a:pPr>
            <a:r>
              <a:rPr lang="en-US" dirty="0"/>
              <a:t>Conducting/Assisting at Funerals/Memorial</a:t>
            </a:r>
          </a:p>
          <a:p>
            <a:pPr marR="0" lvl="2">
              <a:spcAft>
                <a:spcPts val="0"/>
              </a:spcAft>
            </a:pPr>
            <a:endParaRPr lang="en-US" dirty="0"/>
          </a:p>
          <a:p>
            <a:pPr lvl="1"/>
            <a:endParaRPr lang="en-US" dirty="0"/>
          </a:p>
        </p:txBody>
      </p:sp>
      <p:sp>
        <p:nvSpPr>
          <p:cNvPr id="2" name="Content Placeholder 1">
            <a:extLst>
              <a:ext uri="{FF2B5EF4-FFF2-40B4-BE49-F238E27FC236}">
                <a16:creationId xmlns:a16="http://schemas.microsoft.com/office/drawing/2014/main" id="{D7EF98F1-65BE-EC90-B60B-610F3EC20AFF}"/>
              </a:ext>
            </a:extLst>
          </p:cNvPr>
          <p:cNvSpPr>
            <a:spLocks noGrp="1"/>
          </p:cNvSpPr>
          <p:nvPr>
            <p:ph sz="half" idx="2"/>
          </p:nvPr>
        </p:nvSpPr>
        <p:spPr>
          <a:xfrm>
            <a:off x="4648202" y="2768662"/>
            <a:ext cx="4280645" cy="3258513"/>
          </a:xfrm>
        </p:spPr>
        <p:txBody>
          <a:bodyPr/>
          <a:lstStyle/>
          <a:p>
            <a:pPr marR="0" lvl="2">
              <a:spcAft>
                <a:spcPts val="0"/>
              </a:spcAft>
            </a:pPr>
            <a:r>
              <a:rPr lang="en-US" dirty="0"/>
              <a:t>Services</a:t>
            </a:r>
          </a:p>
          <a:p>
            <a:pPr marR="0" lvl="2">
              <a:spcAft>
                <a:spcPts val="0"/>
              </a:spcAft>
            </a:pPr>
            <a:endParaRPr lang="en-US" dirty="0"/>
          </a:p>
          <a:p>
            <a:pPr marR="0" lvl="2">
              <a:spcAft>
                <a:spcPts val="0"/>
              </a:spcAft>
            </a:pPr>
            <a:r>
              <a:rPr lang="en-US" dirty="0"/>
              <a:t>Counseling</a:t>
            </a:r>
          </a:p>
          <a:p>
            <a:pPr marR="0" lvl="2">
              <a:spcAft>
                <a:spcPts val="0"/>
              </a:spcAft>
            </a:pPr>
            <a:endParaRPr lang="en-US" dirty="0"/>
          </a:p>
          <a:p>
            <a:pPr marR="0" lvl="2">
              <a:spcAft>
                <a:spcPts val="0"/>
              </a:spcAft>
            </a:pPr>
            <a:r>
              <a:rPr lang="en-US" dirty="0"/>
              <a:t>Visitation</a:t>
            </a:r>
          </a:p>
          <a:p>
            <a:pPr marR="0" lvl="2">
              <a:spcAft>
                <a:spcPts val="0"/>
              </a:spcAft>
            </a:pPr>
            <a:endParaRPr lang="en-US" dirty="0"/>
          </a:p>
          <a:p>
            <a:pPr marR="0" lvl="2">
              <a:spcAft>
                <a:spcPts val="800"/>
              </a:spcAft>
            </a:pPr>
            <a:r>
              <a:rPr lang="en-US" dirty="0"/>
              <a:t>Attending Functions</a:t>
            </a:r>
          </a:p>
          <a:p>
            <a:pPr marL="0" indent="0">
              <a:buNone/>
            </a:pPr>
            <a:endParaRPr lang="en-US" dirty="0"/>
          </a:p>
        </p:txBody>
      </p:sp>
      <p:sp>
        <p:nvSpPr>
          <p:cNvPr id="4" name="Slide Number Placeholder 3">
            <a:extLst>
              <a:ext uri="{FF2B5EF4-FFF2-40B4-BE49-F238E27FC236}">
                <a16:creationId xmlns:a16="http://schemas.microsoft.com/office/drawing/2014/main" id="{D7646257-668C-9776-AE5C-84D0E2EBF361}"/>
              </a:ext>
            </a:extLst>
          </p:cNvPr>
          <p:cNvSpPr>
            <a:spLocks noGrp="1"/>
          </p:cNvSpPr>
          <p:nvPr>
            <p:ph type="sldNum" sz="quarter" idx="12"/>
          </p:nvPr>
        </p:nvSpPr>
        <p:spPr/>
        <p:txBody>
          <a:bodyPr/>
          <a:lstStyle/>
          <a:p>
            <a:fld id="{60B18D57-13A5-4968-950D-8FEF41FA4399}" type="slidenum">
              <a:rPr lang="en-US" smtClean="0"/>
              <a:t>6</a:t>
            </a:fld>
            <a:endParaRPr lang="en-US"/>
          </a:p>
        </p:txBody>
      </p:sp>
      <p:sp>
        <p:nvSpPr>
          <p:cNvPr id="6" name="Title 5">
            <a:extLst>
              <a:ext uri="{FF2B5EF4-FFF2-40B4-BE49-F238E27FC236}">
                <a16:creationId xmlns:a16="http://schemas.microsoft.com/office/drawing/2014/main" id="{C381C484-2DC6-72AE-107A-87EC8C3BA764}"/>
              </a:ext>
            </a:extLst>
          </p:cNvPr>
          <p:cNvSpPr>
            <a:spLocks noGrp="1"/>
          </p:cNvSpPr>
          <p:nvPr>
            <p:ph type="title"/>
          </p:nvPr>
        </p:nvSpPr>
        <p:spPr/>
        <p:txBody>
          <a:bodyPr/>
          <a:lstStyle/>
          <a:p>
            <a:pPr>
              <a:spcBef>
                <a:spcPts val="0"/>
              </a:spcBef>
            </a:pPr>
            <a:r>
              <a:rPr lang="en-US" dirty="0"/>
              <a:t>What the Chaplain Provides</a:t>
            </a:r>
          </a:p>
        </p:txBody>
      </p:sp>
      <p:sp>
        <p:nvSpPr>
          <p:cNvPr id="3" name="TextBox 2">
            <a:extLst>
              <a:ext uri="{FF2B5EF4-FFF2-40B4-BE49-F238E27FC236}">
                <a16:creationId xmlns:a16="http://schemas.microsoft.com/office/drawing/2014/main" id="{5F441BD9-1254-5C93-EB03-56464842E710}"/>
              </a:ext>
            </a:extLst>
          </p:cNvPr>
          <p:cNvSpPr txBox="1"/>
          <p:nvPr/>
        </p:nvSpPr>
        <p:spPr>
          <a:xfrm>
            <a:off x="215153" y="1842299"/>
            <a:ext cx="5074602"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The Chaplain Provides:</a:t>
            </a:r>
          </a:p>
        </p:txBody>
      </p:sp>
    </p:spTree>
    <p:extLst>
      <p:ext uri="{BB962C8B-B14F-4D97-AF65-F5344CB8AC3E}">
        <p14:creationId xmlns:p14="http://schemas.microsoft.com/office/powerpoint/2010/main" val="2468246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CC4DEFE8-3FDF-9870-2E64-BDBDA7AF8E2B}"/>
              </a:ext>
            </a:extLst>
          </p:cNvPr>
          <p:cNvSpPr>
            <a:spLocks noGrp="1"/>
          </p:cNvSpPr>
          <p:nvPr>
            <p:ph idx="1"/>
          </p:nvPr>
        </p:nvSpPr>
        <p:spPr>
          <a:xfrm>
            <a:off x="451669" y="1558532"/>
            <a:ext cx="8495685" cy="4882058"/>
          </a:xfrm>
        </p:spPr>
        <p:txBody>
          <a:bodyPr/>
          <a:lstStyle/>
          <a:p>
            <a:pPr marL="0" marR="0">
              <a:lnSpc>
                <a:spcPct val="107000"/>
              </a:lnSpc>
              <a:spcBef>
                <a:spcPts val="0"/>
              </a:spcBef>
              <a:spcAft>
                <a:spcPts val="800"/>
              </a:spcAft>
            </a:pPr>
            <a:r>
              <a:rPr lang="en-US" sz="2800" dirty="0">
                <a:effectLst/>
                <a:ea typeface="Calibri" panose="020F0502020204030204" pitchFamily="34" charset="0"/>
              </a:rPr>
              <a:t>It is the responsibility of the Post/District Chaplain to get to know the Members if he or she is truly going to serve those who served.</a:t>
            </a:r>
          </a:p>
          <a:p>
            <a:pPr marL="0" marR="0" indent="0">
              <a:lnSpc>
                <a:spcPct val="107000"/>
              </a:lnSpc>
              <a:spcBef>
                <a:spcPts val="0"/>
              </a:spcBef>
              <a:spcAft>
                <a:spcPts val="800"/>
              </a:spcAft>
              <a:buNone/>
            </a:pPr>
            <a:endParaRPr lang="en-US" sz="2800" dirty="0">
              <a:effectLst/>
              <a:ea typeface="Calibri" panose="020F0502020204030204" pitchFamily="34" charset="0"/>
            </a:endParaRPr>
          </a:p>
          <a:p>
            <a:pPr marL="457200" lvl="1">
              <a:lnSpc>
                <a:spcPct val="107000"/>
              </a:lnSpc>
              <a:spcBef>
                <a:spcPts val="0"/>
              </a:spcBef>
              <a:spcAft>
                <a:spcPts val="800"/>
              </a:spcAft>
            </a:pPr>
            <a:r>
              <a:rPr lang="en-US" sz="2400" dirty="0">
                <a:effectLst/>
                <a:ea typeface="Calibri" panose="020F0502020204030204" pitchFamily="34" charset="0"/>
              </a:rPr>
              <a:t>Make an effort to get to know your members</a:t>
            </a:r>
          </a:p>
          <a:p>
            <a:pPr marL="457200" lvl="1">
              <a:lnSpc>
                <a:spcPct val="107000"/>
              </a:lnSpc>
              <a:spcBef>
                <a:spcPts val="0"/>
              </a:spcBef>
              <a:spcAft>
                <a:spcPts val="800"/>
              </a:spcAft>
            </a:pPr>
            <a:r>
              <a:rPr lang="en-US" sz="2400" dirty="0">
                <a:effectLst/>
                <a:ea typeface="Calibri" panose="020F0502020204030204" pitchFamily="34" charset="0"/>
              </a:rPr>
              <a:t>Be friendly and take the initiative to introduce yourself to those who make not know you.</a:t>
            </a:r>
          </a:p>
          <a:p>
            <a:pPr marL="457200" lvl="1">
              <a:lnSpc>
                <a:spcPct val="107000"/>
              </a:lnSpc>
              <a:spcBef>
                <a:spcPts val="0"/>
              </a:spcBef>
              <a:spcAft>
                <a:spcPts val="800"/>
              </a:spcAft>
            </a:pPr>
            <a:r>
              <a:rPr lang="en-US" sz="2400" dirty="0">
                <a:effectLst/>
                <a:ea typeface="Calibri" panose="020F0502020204030204" pitchFamily="34" charset="0"/>
              </a:rPr>
              <a:t>Send cards out to your Comrades</a:t>
            </a:r>
          </a:p>
          <a:p>
            <a:pPr marL="457200" lvl="1">
              <a:lnSpc>
                <a:spcPct val="107000"/>
              </a:lnSpc>
              <a:spcBef>
                <a:spcPts val="0"/>
              </a:spcBef>
              <a:spcAft>
                <a:spcPts val="800"/>
              </a:spcAft>
            </a:pPr>
            <a:r>
              <a:rPr lang="en-US" sz="2400" dirty="0">
                <a:effectLst/>
                <a:ea typeface="Calibri" panose="020F0502020204030204" pitchFamily="34" charset="0"/>
              </a:rPr>
              <a:t>Call them – a buddy check is a great way to make sure they are okay</a:t>
            </a:r>
            <a:endParaRPr lang="en-US" sz="2400" dirty="0"/>
          </a:p>
        </p:txBody>
      </p:sp>
      <p:sp>
        <p:nvSpPr>
          <p:cNvPr id="4" name="Slide Number Placeholder 3">
            <a:extLst>
              <a:ext uri="{FF2B5EF4-FFF2-40B4-BE49-F238E27FC236}">
                <a16:creationId xmlns:a16="http://schemas.microsoft.com/office/drawing/2014/main" id="{D7646257-668C-9776-AE5C-84D0E2EBF361}"/>
              </a:ext>
            </a:extLst>
          </p:cNvPr>
          <p:cNvSpPr>
            <a:spLocks noGrp="1"/>
          </p:cNvSpPr>
          <p:nvPr>
            <p:ph type="sldNum" sz="quarter" idx="12"/>
          </p:nvPr>
        </p:nvSpPr>
        <p:spPr/>
        <p:txBody>
          <a:bodyPr/>
          <a:lstStyle/>
          <a:p>
            <a:fld id="{60B18D57-13A5-4968-950D-8FEF41FA4399}" type="slidenum">
              <a:rPr lang="en-US" smtClean="0"/>
              <a:t>7</a:t>
            </a:fld>
            <a:endParaRPr lang="en-US"/>
          </a:p>
        </p:txBody>
      </p:sp>
      <p:sp>
        <p:nvSpPr>
          <p:cNvPr id="6" name="Title 5">
            <a:extLst>
              <a:ext uri="{FF2B5EF4-FFF2-40B4-BE49-F238E27FC236}">
                <a16:creationId xmlns:a16="http://schemas.microsoft.com/office/drawing/2014/main" id="{C381C484-2DC6-72AE-107A-87EC8C3BA764}"/>
              </a:ext>
            </a:extLst>
          </p:cNvPr>
          <p:cNvSpPr>
            <a:spLocks noGrp="1"/>
          </p:cNvSpPr>
          <p:nvPr>
            <p:ph type="title"/>
          </p:nvPr>
        </p:nvSpPr>
        <p:spPr>
          <a:xfrm>
            <a:off x="126663" y="136525"/>
            <a:ext cx="6746086" cy="981732"/>
          </a:xfrm>
        </p:spPr>
        <p:txBody>
          <a:bodyPr/>
          <a:lstStyle/>
          <a:p>
            <a:pPr>
              <a:spcBef>
                <a:spcPts val="0"/>
              </a:spcBef>
            </a:pPr>
            <a:r>
              <a:rPr lang="en-US" dirty="0"/>
              <a:t>Where to Begin</a:t>
            </a:r>
          </a:p>
        </p:txBody>
      </p:sp>
    </p:spTree>
    <p:extLst>
      <p:ext uri="{BB962C8B-B14F-4D97-AF65-F5344CB8AC3E}">
        <p14:creationId xmlns:p14="http://schemas.microsoft.com/office/powerpoint/2010/main" val="3499358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CC4DEFE8-3FDF-9870-2E64-BDBDA7AF8E2B}"/>
              </a:ext>
            </a:extLst>
          </p:cNvPr>
          <p:cNvSpPr>
            <a:spLocks noGrp="1"/>
          </p:cNvSpPr>
          <p:nvPr>
            <p:ph idx="1"/>
          </p:nvPr>
        </p:nvSpPr>
        <p:spPr>
          <a:xfrm>
            <a:off x="540160" y="1656854"/>
            <a:ext cx="7886700" cy="4882058"/>
          </a:xfrm>
        </p:spPr>
        <p:txBody>
          <a:bodyPr/>
          <a:lstStyle/>
          <a:p>
            <a:pPr marL="0" marR="0" lvl="0" indent="0">
              <a:lnSpc>
                <a:spcPct val="107000"/>
              </a:lnSpc>
              <a:spcBef>
                <a:spcPts val="0"/>
              </a:spcBef>
              <a:spcAft>
                <a:spcPts val="0"/>
              </a:spcAft>
              <a:buNone/>
            </a:pPr>
            <a:r>
              <a:rPr lang="en-US" sz="4400" dirty="0">
                <a:effectLst/>
                <a:latin typeface="Calibri" panose="020F0502020204030204" pitchFamily="34" charset="0"/>
                <a:ea typeface="Calibri" panose="020F0502020204030204" pitchFamily="34" charset="0"/>
                <a:cs typeface="Times New Roman" panose="02020603050405020304" pitchFamily="18" charset="0"/>
              </a:rPr>
              <a:t>A – Achieve Contact</a:t>
            </a:r>
          </a:p>
          <a:p>
            <a:pPr marL="0" marR="0" lvl="0" indent="0">
              <a:lnSpc>
                <a:spcPct val="107000"/>
              </a:lnSpc>
              <a:spcBef>
                <a:spcPts val="0"/>
              </a:spcBef>
              <a:spcAft>
                <a:spcPts val="0"/>
              </a:spcAft>
              <a:buNone/>
            </a:pP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r>
              <a:rPr lang="en-US" sz="4400" dirty="0">
                <a:effectLst/>
                <a:latin typeface="Calibri" panose="020F0502020204030204" pitchFamily="34" charset="0"/>
                <a:ea typeface="Calibri" panose="020F0502020204030204" pitchFamily="34" charset="0"/>
                <a:cs typeface="Times New Roman" panose="02020603050405020304" pitchFamily="18" charset="0"/>
              </a:rPr>
              <a:t>B – Boil down the situation</a:t>
            </a:r>
          </a:p>
          <a:p>
            <a:pPr marL="0" marR="0" lvl="0" indent="0">
              <a:lnSpc>
                <a:spcPct val="107000"/>
              </a:lnSpc>
              <a:spcBef>
                <a:spcPts val="0"/>
              </a:spcBef>
              <a:spcAft>
                <a:spcPts val="800"/>
              </a:spcAft>
              <a:buNone/>
            </a:pP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4400" dirty="0">
                <a:effectLst/>
                <a:latin typeface="Calibri" panose="020F0502020204030204" pitchFamily="34" charset="0"/>
                <a:ea typeface="Calibri" panose="020F0502020204030204" pitchFamily="34" charset="0"/>
                <a:cs typeface="Times New Roman" panose="02020603050405020304" pitchFamily="18" charset="0"/>
              </a:rPr>
              <a:t>C – Cope Actively</a:t>
            </a:r>
            <a:endParaRPr lang="en-US" sz="4400" dirty="0"/>
          </a:p>
        </p:txBody>
      </p:sp>
      <p:sp>
        <p:nvSpPr>
          <p:cNvPr id="4" name="Slide Number Placeholder 3">
            <a:extLst>
              <a:ext uri="{FF2B5EF4-FFF2-40B4-BE49-F238E27FC236}">
                <a16:creationId xmlns:a16="http://schemas.microsoft.com/office/drawing/2014/main" id="{D7646257-668C-9776-AE5C-84D0E2EBF361}"/>
              </a:ext>
            </a:extLst>
          </p:cNvPr>
          <p:cNvSpPr>
            <a:spLocks noGrp="1"/>
          </p:cNvSpPr>
          <p:nvPr>
            <p:ph type="sldNum" sz="quarter" idx="12"/>
          </p:nvPr>
        </p:nvSpPr>
        <p:spPr/>
        <p:txBody>
          <a:bodyPr/>
          <a:lstStyle/>
          <a:p>
            <a:fld id="{60B18D57-13A5-4968-950D-8FEF41FA4399}" type="slidenum">
              <a:rPr lang="en-US" smtClean="0"/>
              <a:t>8</a:t>
            </a:fld>
            <a:endParaRPr lang="en-US"/>
          </a:p>
        </p:txBody>
      </p:sp>
      <p:sp>
        <p:nvSpPr>
          <p:cNvPr id="6" name="Title 5">
            <a:extLst>
              <a:ext uri="{FF2B5EF4-FFF2-40B4-BE49-F238E27FC236}">
                <a16:creationId xmlns:a16="http://schemas.microsoft.com/office/drawing/2014/main" id="{C381C484-2DC6-72AE-107A-87EC8C3BA764}"/>
              </a:ext>
            </a:extLst>
          </p:cNvPr>
          <p:cNvSpPr>
            <a:spLocks noGrp="1"/>
          </p:cNvSpPr>
          <p:nvPr>
            <p:ph type="title"/>
          </p:nvPr>
        </p:nvSpPr>
        <p:spPr>
          <a:xfrm>
            <a:off x="126663" y="136525"/>
            <a:ext cx="6746086" cy="981732"/>
          </a:xfrm>
        </p:spPr>
        <p:txBody>
          <a:bodyPr/>
          <a:lstStyle/>
          <a:p>
            <a:pPr>
              <a:spcBef>
                <a:spcPts val="0"/>
              </a:spcBef>
            </a:pPr>
            <a:r>
              <a:rPr lang="en-US" dirty="0"/>
              <a:t>When a Crisis happens</a:t>
            </a:r>
          </a:p>
        </p:txBody>
      </p:sp>
    </p:spTree>
    <p:extLst>
      <p:ext uri="{BB962C8B-B14F-4D97-AF65-F5344CB8AC3E}">
        <p14:creationId xmlns:p14="http://schemas.microsoft.com/office/powerpoint/2010/main" val="1071810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DE8357-6CA7-41EC-71A8-3100F077D535}"/>
              </a:ext>
            </a:extLst>
          </p:cNvPr>
          <p:cNvSpPr>
            <a:spLocks noGrp="1"/>
          </p:cNvSpPr>
          <p:nvPr>
            <p:ph type="sldNum" sz="quarter" idx="12"/>
          </p:nvPr>
        </p:nvSpPr>
        <p:spPr/>
        <p:txBody>
          <a:bodyPr/>
          <a:lstStyle/>
          <a:p>
            <a:fld id="{60B18D57-13A5-4968-950D-8FEF41FA4399}" type="slidenum">
              <a:rPr lang="en-US" smtClean="0"/>
              <a:t>9</a:t>
            </a:fld>
            <a:endParaRPr lang="en-US"/>
          </a:p>
        </p:txBody>
      </p:sp>
      <p:sp>
        <p:nvSpPr>
          <p:cNvPr id="3" name="Title 2">
            <a:extLst>
              <a:ext uri="{FF2B5EF4-FFF2-40B4-BE49-F238E27FC236}">
                <a16:creationId xmlns:a16="http://schemas.microsoft.com/office/drawing/2014/main" id="{E31FCDD4-28E8-27E5-57FB-9A72231F3610}"/>
              </a:ext>
            </a:extLst>
          </p:cNvPr>
          <p:cNvSpPr>
            <a:spLocks noGrp="1"/>
          </p:cNvSpPr>
          <p:nvPr>
            <p:ph type="title"/>
          </p:nvPr>
        </p:nvSpPr>
        <p:spPr>
          <a:xfrm>
            <a:off x="1402976" y="3320124"/>
            <a:ext cx="6338048" cy="981732"/>
          </a:xfrm>
        </p:spPr>
        <p:txBody>
          <a:bodyPr/>
          <a:lstStyle/>
          <a:p>
            <a:pPr algn="ctr"/>
            <a:r>
              <a:rPr lang="en-US" sz="5400" dirty="0"/>
              <a:t>Memorial Services</a:t>
            </a:r>
          </a:p>
        </p:txBody>
      </p:sp>
    </p:spTree>
    <p:extLst>
      <p:ext uri="{BB962C8B-B14F-4D97-AF65-F5344CB8AC3E}">
        <p14:creationId xmlns:p14="http://schemas.microsoft.com/office/powerpoint/2010/main" val="40411213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182</TotalTime>
  <Words>1021</Words>
  <Application>Microsoft Office PowerPoint</Application>
  <PresentationFormat>On-screen Show (4:3)</PresentationFormat>
  <Paragraphs>153</Paragraphs>
  <Slides>17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17</vt:i4>
      </vt:variant>
    </vt:vector>
  </HeadingPairs>
  <TitlesOfParts>
    <vt:vector size="22" baseType="lpstr">
      <vt:lpstr>Arial</vt:lpstr>
      <vt:lpstr>Calibri</vt:lpstr>
      <vt:lpstr>Times New Roman</vt:lpstr>
      <vt:lpstr>Office Theme</vt:lpstr>
      <vt:lpstr>Custom Design</vt:lpstr>
      <vt:lpstr>PowerPoint Presentation</vt:lpstr>
      <vt:lpstr>Agenda</vt:lpstr>
      <vt:lpstr>Purpose of a Chaplain </vt:lpstr>
      <vt:lpstr>Qualifications of the Chaplain </vt:lpstr>
      <vt:lpstr>The Work of the Chaplain</vt:lpstr>
      <vt:lpstr>What the Chaplain Provides</vt:lpstr>
      <vt:lpstr>Where to Begin</vt:lpstr>
      <vt:lpstr>When a Crisis happens</vt:lpstr>
      <vt:lpstr>Memorial Services</vt:lpstr>
      <vt:lpstr>Types of Memorial Services </vt:lpstr>
      <vt:lpstr>But First… Three “R’s” of a Memorial Service</vt:lpstr>
      <vt:lpstr>Draping the Charter</vt:lpstr>
      <vt:lpstr>Memorial Service</vt:lpstr>
      <vt:lpstr>Burial Service</vt:lpstr>
      <vt:lpstr>Memorial Day</vt:lpstr>
      <vt:lpstr>Texas VFWs with Honor Guards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Monica Levy</dc:creator>
  <cp:lastModifiedBy>Michael Day</cp:lastModifiedBy>
  <cp:revision>13</cp:revision>
  <cp:lastPrinted>2020-10-02T15:21:28Z</cp:lastPrinted>
  <dcterms:created xsi:type="dcterms:W3CDTF">2018-09-13T15:53:27Z</dcterms:created>
  <dcterms:modified xsi:type="dcterms:W3CDTF">2022-09-27T22:32:59Z</dcterms:modified>
</cp:coreProperties>
</file>